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335" r:id="rId2"/>
    <p:sldId id="269" r:id="rId3"/>
    <p:sldId id="274" r:id="rId4"/>
    <p:sldId id="349" r:id="rId5"/>
    <p:sldId id="323" r:id="rId6"/>
    <p:sldId id="345" r:id="rId7"/>
    <p:sldId id="336" r:id="rId8"/>
    <p:sldId id="346" r:id="rId9"/>
    <p:sldId id="338" r:id="rId10"/>
    <p:sldId id="333" r:id="rId11"/>
    <p:sldId id="286" r:id="rId12"/>
    <p:sldId id="347" r:id="rId13"/>
    <p:sldId id="344" r:id="rId14"/>
    <p:sldId id="332" r:id="rId15"/>
    <p:sldId id="334" r:id="rId16"/>
    <p:sldId id="348" r:id="rId17"/>
    <p:sldId id="339" r:id="rId18"/>
    <p:sldId id="343" r:id="rId19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mber Rigney" initials="" lastIdx="1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FFFF99"/>
    <a:srgbClr val="3333CC"/>
    <a:srgbClr val="FF9900"/>
    <a:srgbClr val="E2E3FF"/>
    <a:srgbClr val="333399"/>
    <a:srgbClr val="330066"/>
    <a:srgbClr val="3366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7850" autoAdjust="0"/>
  </p:normalViewPr>
  <p:slideViewPr>
    <p:cSldViewPr>
      <p:cViewPr>
        <p:scale>
          <a:sx n="75" d="100"/>
          <a:sy n="75" d="100"/>
        </p:scale>
        <p:origin x="-1236" y="162"/>
      </p:cViewPr>
      <p:guideLst>
        <p:guide orient="horz" pos="2172"/>
        <p:guide orient="horz" pos="864"/>
        <p:guide orient="horz" pos="3743"/>
        <p:guide orient="horz" pos="1602"/>
        <p:guide orient="horz" pos="328"/>
        <p:guide pos="5620"/>
        <p:guide pos="2779"/>
        <p:guide pos="384"/>
        <p:guide pos="5240"/>
        <p:guide pos="336"/>
        <p:guide pos="542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88392D7-27D7-4AF2-97C8-E7C88976C15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1597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5974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597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97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1597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18BB146-D1E2-4132-ACEF-F1122434C73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E90FDC-89E1-4200-AAE3-EC504F44B3DD}" type="slidenum">
              <a:rPr lang="en-US"/>
              <a:pPr/>
              <a:t>1</a:t>
            </a:fld>
            <a:endParaRPr lang="en-US"/>
          </a:p>
        </p:txBody>
      </p:sp>
      <p:sp>
        <p:nvSpPr>
          <p:cNvPr id="3123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2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B7400AC-B6FD-40CD-97F2-827A70CA2ED7}" type="slidenum">
              <a:rPr lang="en-US"/>
              <a:pPr/>
              <a:t>10</a:t>
            </a:fld>
            <a:endParaRPr lang="en-US"/>
          </a:p>
        </p:txBody>
      </p:sp>
      <p:sp>
        <p:nvSpPr>
          <p:cNvPr id="22016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0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6B4F192-1DBE-4405-8155-C4F42F9D63ED}" type="slidenum">
              <a:rPr lang="en-US"/>
              <a:pPr/>
              <a:t>11</a:t>
            </a:fld>
            <a:endParaRPr lang="en-US"/>
          </a:p>
        </p:txBody>
      </p:sp>
      <p:sp>
        <p:nvSpPr>
          <p:cNvPr id="1648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4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694F92A-CCBF-4874-A05F-084E591644B6}" type="slidenum">
              <a:rPr lang="en-US"/>
              <a:pPr/>
              <a:t>12</a:t>
            </a:fld>
            <a:endParaRPr lang="en-US"/>
          </a:p>
        </p:txBody>
      </p:sp>
      <p:sp>
        <p:nvSpPr>
          <p:cNvPr id="3440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4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1E73694-0106-485B-B622-18DB9005B4AD}" type="slidenum">
              <a:rPr lang="en-US"/>
              <a:pPr/>
              <a:t>13</a:t>
            </a:fld>
            <a:endParaRPr lang="en-US"/>
          </a:p>
        </p:txBody>
      </p:sp>
      <p:sp>
        <p:nvSpPr>
          <p:cNvPr id="33280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2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B5913D5-B5DD-4B3F-B142-ED174B0A8C29}" type="slidenum">
              <a:rPr lang="en-US"/>
              <a:pPr/>
              <a:t>14</a:t>
            </a:fld>
            <a:endParaRPr lang="en-US"/>
          </a:p>
        </p:txBody>
      </p:sp>
      <p:sp>
        <p:nvSpPr>
          <p:cNvPr id="21811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8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37B04E-EA83-44A8-9912-5B3E142A8C59}" type="slidenum">
              <a:rPr lang="en-US"/>
              <a:pPr/>
              <a:t>15</a:t>
            </a:fld>
            <a:endParaRPr lang="en-US"/>
          </a:p>
        </p:txBody>
      </p:sp>
      <p:sp>
        <p:nvSpPr>
          <p:cNvPr id="29696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A5663A-9845-4BBB-8A65-57D7F63C8D21}" type="slidenum">
              <a:rPr lang="en-US"/>
              <a:pPr/>
              <a:t>16</a:t>
            </a:fld>
            <a:endParaRPr lang="en-US"/>
          </a:p>
        </p:txBody>
      </p:sp>
      <p:sp>
        <p:nvSpPr>
          <p:cNvPr id="34611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6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009A0C9-914A-44AE-A8F8-CF12AF151747}" type="slidenum">
              <a:rPr lang="en-US"/>
              <a:pPr/>
              <a:t>17</a:t>
            </a:fld>
            <a:endParaRPr lang="en-US"/>
          </a:p>
        </p:txBody>
      </p:sp>
      <p:sp>
        <p:nvSpPr>
          <p:cNvPr id="32051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0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0E90BD2-2C89-4102-AA3C-56D22D41F34E}" type="slidenum">
              <a:rPr lang="en-US"/>
              <a:pPr/>
              <a:t>18</a:t>
            </a:fld>
            <a:endParaRPr lang="en-US"/>
          </a:p>
        </p:txBody>
      </p:sp>
      <p:sp>
        <p:nvSpPr>
          <p:cNvPr id="3307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0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1CC1BD-817D-4DB1-B01C-D8420D07A9D6}" type="slidenum">
              <a:rPr lang="en-US"/>
              <a:pPr/>
              <a:t>2</a:t>
            </a:fld>
            <a:endParaRPr lang="en-US"/>
          </a:p>
        </p:txBody>
      </p:sp>
      <p:sp>
        <p:nvSpPr>
          <p:cNvPr id="1617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1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89D1E6-14CD-4C39-80EF-77E779619079}" type="slidenum">
              <a:rPr lang="en-US"/>
              <a:pPr/>
              <a:t>3</a:t>
            </a:fld>
            <a:endParaRPr lang="en-US"/>
          </a:p>
        </p:txBody>
      </p:sp>
      <p:sp>
        <p:nvSpPr>
          <p:cNvPr id="1638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E47C16B-3D3C-4BE8-98B7-8F7B18457FAD}" type="slidenum">
              <a:rPr lang="en-US"/>
              <a:pPr/>
              <a:t>4</a:t>
            </a:fld>
            <a:endParaRPr lang="en-US"/>
          </a:p>
        </p:txBody>
      </p:sp>
      <p:sp>
        <p:nvSpPr>
          <p:cNvPr id="32256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2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4ADF115-E2CC-420E-B7BE-1924EAB00CC3}" type="slidenum">
              <a:rPr lang="en-US"/>
              <a:pPr/>
              <a:t>5</a:t>
            </a:fld>
            <a:endParaRPr lang="en-US"/>
          </a:p>
        </p:txBody>
      </p:sp>
      <p:sp>
        <p:nvSpPr>
          <p:cNvPr id="1935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3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363939B-BEDC-4A67-A0F9-24993EFFAA42}" type="slidenum">
              <a:rPr lang="en-US"/>
              <a:pPr/>
              <a:t>6</a:t>
            </a:fld>
            <a:endParaRPr lang="en-US"/>
          </a:p>
        </p:txBody>
      </p:sp>
      <p:sp>
        <p:nvSpPr>
          <p:cNvPr id="33997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3FE3714-6E8D-4F78-9867-D2A41FA3586A}" type="slidenum">
              <a:rPr lang="en-US"/>
              <a:pPr/>
              <a:t>7</a:t>
            </a:fld>
            <a:endParaRPr lang="en-US"/>
          </a:p>
        </p:txBody>
      </p:sp>
      <p:sp>
        <p:nvSpPr>
          <p:cNvPr id="31437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4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3F9B10B-3EF7-4E94-ADF8-8718BAD9B6EE}" type="slidenum">
              <a:rPr lang="en-US"/>
              <a:pPr/>
              <a:t>8</a:t>
            </a:fld>
            <a:endParaRPr lang="en-US"/>
          </a:p>
        </p:txBody>
      </p:sp>
      <p:sp>
        <p:nvSpPr>
          <p:cNvPr id="3420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2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415862-7575-4D60-B150-F52C83225BC4}" type="slidenum">
              <a:rPr lang="en-US"/>
              <a:pPr/>
              <a:t>9</a:t>
            </a:fld>
            <a:endParaRPr lang="en-US"/>
          </a:p>
        </p:txBody>
      </p:sp>
      <p:sp>
        <p:nvSpPr>
          <p:cNvPr id="3184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8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2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27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../Credits.ppt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533400"/>
            <a:ext cx="8077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7" name="AutoShape 13">
            <a:hlinkClick r:id="" action="ppaction://hlinkshowjump?jump=firstslide" highlightClick="1"/>
          </p:cNvPr>
          <p:cNvSpPr>
            <a:spLocks noChangeArrowheads="1"/>
          </p:cNvSpPr>
          <p:nvPr userDrawn="1"/>
        </p:nvSpPr>
        <p:spPr bwMode="auto">
          <a:xfrm>
            <a:off x="7656513" y="6019800"/>
            <a:ext cx="609600" cy="8382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1038" name="AutoShape 14">
            <a:hlinkClick r:id="" action="ppaction://hlinkshowjump?jump=nextslide" highlightClick="1"/>
          </p:cNvPr>
          <p:cNvSpPr>
            <a:spLocks noChangeArrowheads="1"/>
          </p:cNvSpPr>
          <p:nvPr userDrawn="1"/>
        </p:nvSpPr>
        <p:spPr bwMode="auto">
          <a:xfrm>
            <a:off x="6881813" y="6019800"/>
            <a:ext cx="685800" cy="8382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1039" name="AutoShape 15">
            <a:hlinkClick r:id="" action="ppaction://hlinkshowjump?jump=endshow" highlightClick="1"/>
          </p:cNvPr>
          <p:cNvSpPr>
            <a:spLocks noChangeArrowheads="1"/>
          </p:cNvSpPr>
          <p:nvPr userDrawn="1"/>
        </p:nvSpPr>
        <p:spPr bwMode="auto">
          <a:xfrm>
            <a:off x="8343900" y="6019800"/>
            <a:ext cx="533400" cy="8382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1040" name="AutoShape 16">
            <a:hlinkClick r:id="" action="ppaction://hlinkshowjump?jump=previousslide" highlightClick="1"/>
          </p:cNvPr>
          <p:cNvSpPr>
            <a:spLocks noChangeArrowheads="1"/>
          </p:cNvSpPr>
          <p:nvPr userDrawn="1"/>
        </p:nvSpPr>
        <p:spPr bwMode="auto">
          <a:xfrm>
            <a:off x="6172200" y="6032500"/>
            <a:ext cx="673100" cy="8255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1041" name="Rectangle 17">
            <a:hlinkClick r:id="rId14" action="ppaction://hlinkpres?slideindex=1&amp;slidetitle="/>
          </p:cNvPr>
          <p:cNvSpPr>
            <a:spLocks noChangeArrowheads="1"/>
          </p:cNvSpPr>
          <p:nvPr userDrawn="1"/>
        </p:nvSpPr>
        <p:spPr bwMode="auto">
          <a:xfrm>
            <a:off x="4953000" y="6629400"/>
            <a:ext cx="685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r"/>
  </p:transition>
  <p:txStyles>
    <p:titleStyle>
      <a:lvl1pPr algn="ctr" rtl="0" fontAlgn="base">
        <a:spcBef>
          <a:spcPct val="0"/>
        </a:spcBef>
        <a:spcAft>
          <a:spcPct val="0"/>
        </a:spcAft>
        <a:defRPr sz="2500" b="1">
          <a:solidFill>
            <a:srgbClr val="FFFF99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2500" b="1">
          <a:solidFill>
            <a:srgbClr val="FFFF99"/>
          </a:solidFill>
          <a:latin typeface="Verdan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2500" b="1">
          <a:solidFill>
            <a:srgbClr val="FFFF99"/>
          </a:solidFill>
          <a:latin typeface="Verdan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2500" b="1">
          <a:solidFill>
            <a:srgbClr val="FFFF99"/>
          </a:solidFill>
          <a:latin typeface="Verdan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2500" b="1">
          <a:solidFill>
            <a:srgbClr val="FFFF99"/>
          </a:solidFill>
          <a:latin typeface="Verdan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500" b="1">
          <a:solidFill>
            <a:srgbClr val="FFFF99"/>
          </a:solidFill>
          <a:latin typeface="Verdan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500" b="1">
          <a:solidFill>
            <a:srgbClr val="FFFF99"/>
          </a:solidFill>
          <a:latin typeface="Verdan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500" b="1">
          <a:solidFill>
            <a:srgbClr val="FFFF99"/>
          </a:solidFill>
          <a:latin typeface="Verdan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500" b="1">
          <a:solidFill>
            <a:srgbClr val="FFFF99"/>
          </a:solidFill>
          <a:latin typeface="Verdan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3" Type="http://schemas.openxmlformats.org/officeDocument/2006/relationships/image" Target="../media/image2.jpeg"/><Relationship Id="rId7" Type="http://schemas.openxmlformats.org/officeDocument/2006/relationships/slide" Target="slide6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slide" Target="slide5.xml"/><Relationship Id="rId11" Type="http://schemas.openxmlformats.org/officeDocument/2006/relationships/slide" Target="slide14.xml"/><Relationship Id="rId5" Type="http://schemas.openxmlformats.org/officeDocument/2006/relationships/slide" Target="slide3.xml"/><Relationship Id="rId10" Type="http://schemas.openxmlformats.org/officeDocument/2006/relationships/slide" Target="slide15.xml"/><Relationship Id="rId4" Type="http://schemas.openxmlformats.org/officeDocument/2006/relationships/slide" Target="slide2.xml"/><Relationship Id="rId9" Type="http://schemas.openxmlformats.org/officeDocument/2006/relationships/slide" Target="slide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slide" Target="slide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png"/><Relationship Id="rId5" Type="http://schemas.openxmlformats.org/officeDocument/2006/relationships/image" Target="../media/image10.png"/><Relationship Id="rId4" Type="http://schemas.openxmlformats.org/officeDocument/2006/relationships/slide" Target="slide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299" name="Text Box 1027"/>
          <p:cNvSpPr txBox="1">
            <a:spLocks noChangeArrowheads="1"/>
          </p:cNvSpPr>
          <p:nvPr/>
        </p:nvSpPr>
        <p:spPr bwMode="auto">
          <a:xfrm>
            <a:off x="839788" y="1754188"/>
            <a:ext cx="7770812" cy="391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35000"/>
              </a:spcBef>
              <a:tabLst>
                <a:tab pos="457200" algn="l"/>
              </a:tabLst>
            </a:pPr>
            <a:r>
              <a:rPr lang="en-US" sz="2400">
                <a:solidFill>
                  <a:srgbClr val="FFFF99"/>
                </a:solidFill>
                <a:hlinkClick r:id="rId4" action="ppaction://hlinksldjump"/>
              </a:rPr>
              <a:t>Assignment</a:t>
            </a:r>
            <a:endParaRPr lang="en-US" sz="2400">
              <a:solidFill>
                <a:srgbClr val="FFFF99"/>
              </a:solidFill>
            </a:endParaRPr>
          </a:p>
          <a:p>
            <a:pPr algn="l">
              <a:spcBef>
                <a:spcPct val="35000"/>
              </a:spcBef>
              <a:tabLst>
                <a:tab pos="457200" algn="l"/>
              </a:tabLst>
            </a:pPr>
            <a:r>
              <a:rPr lang="en-US" sz="2400">
                <a:solidFill>
                  <a:srgbClr val="FFFF99"/>
                </a:solidFill>
                <a:hlinkClick r:id="rId5" action="ppaction://hlinksldjump"/>
              </a:rPr>
              <a:t>Prewriting</a:t>
            </a:r>
            <a:endParaRPr lang="en-US" sz="2400">
              <a:solidFill>
                <a:srgbClr val="FFFF99"/>
              </a:solidFill>
            </a:endParaRPr>
          </a:p>
          <a:p>
            <a:pPr algn="l">
              <a:spcBef>
                <a:spcPct val="35000"/>
              </a:spcBef>
              <a:tabLst>
                <a:tab pos="457200" algn="l"/>
              </a:tabLst>
            </a:pPr>
            <a:r>
              <a:rPr lang="en-US" sz="2400">
                <a:solidFill>
                  <a:srgbClr val="FFFF99"/>
                </a:solidFill>
              </a:rPr>
              <a:t>	</a:t>
            </a:r>
            <a:r>
              <a:rPr lang="en-US" sz="2400">
                <a:solidFill>
                  <a:srgbClr val="FFFF99"/>
                </a:solidFill>
                <a:hlinkClick r:id="rId5" action="ppaction://hlinksldjump"/>
              </a:rPr>
              <a:t>Choose an Experience</a:t>
            </a:r>
          </a:p>
          <a:p>
            <a:pPr algn="l">
              <a:spcBef>
                <a:spcPct val="35000"/>
              </a:spcBef>
              <a:tabLst>
                <a:tab pos="457200" algn="l"/>
              </a:tabLst>
            </a:pPr>
            <a:r>
              <a:rPr lang="en-US" sz="2400">
                <a:solidFill>
                  <a:srgbClr val="FFFF99"/>
                </a:solidFill>
              </a:rPr>
              <a:t>	</a:t>
            </a:r>
            <a:r>
              <a:rPr lang="en-US" sz="2400">
                <a:solidFill>
                  <a:srgbClr val="FFFF99"/>
                </a:solidFill>
                <a:hlinkClick r:id="rId6" action="ppaction://hlinksldjump"/>
              </a:rPr>
              <a:t>Consider Purpose and Audience</a:t>
            </a:r>
            <a:endParaRPr lang="en-US" sz="2400">
              <a:solidFill>
                <a:srgbClr val="FFFF99"/>
              </a:solidFill>
            </a:endParaRPr>
          </a:p>
          <a:p>
            <a:pPr algn="l">
              <a:spcBef>
                <a:spcPct val="35000"/>
              </a:spcBef>
              <a:tabLst>
                <a:tab pos="457200" algn="l"/>
              </a:tabLst>
            </a:pPr>
            <a:r>
              <a:rPr lang="en-US" sz="2400">
                <a:solidFill>
                  <a:srgbClr val="FFFF99"/>
                </a:solidFill>
              </a:rPr>
              <a:t>	</a:t>
            </a:r>
            <a:r>
              <a:rPr lang="en-US" sz="2400">
                <a:solidFill>
                  <a:srgbClr val="FFFF99"/>
                </a:solidFill>
                <a:hlinkClick r:id="rId7" action="ppaction://hlinksldjump"/>
              </a:rPr>
              <a:t>Gather Details</a:t>
            </a:r>
            <a:endParaRPr lang="en-US" sz="2400">
              <a:solidFill>
                <a:srgbClr val="FFFF99"/>
              </a:solidFill>
            </a:endParaRPr>
          </a:p>
          <a:p>
            <a:pPr algn="l">
              <a:spcBef>
                <a:spcPct val="35000"/>
              </a:spcBef>
              <a:tabLst>
                <a:tab pos="457200" algn="l"/>
              </a:tabLst>
            </a:pPr>
            <a:r>
              <a:rPr lang="en-US" sz="2400">
                <a:solidFill>
                  <a:srgbClr val="FFFF99"/>
                </a:solidFill>
              </a:rPr>
              <a:t>	</a:t>
            </a:r>
            <a:r>
              <a:rPr lang="en-US" sz="2400">
                <a:solidFill>
                  <a:srgbClr val="FFFF99"/>
                </a:solidFill>
                <a:hlinkClick r:id="rId8" action="ppaction://hlinksldjump"/>
              </a:rPr>
              <a:t>Reflect on Your Experience</a:t>
            </a:r>
          </a:p>
          <a:p>
            <a:pPr algn="l">
              <a:spcBef>
                <a:spcPct val="35000"/>
              </a:spcBef>
              <a:tabLst>
                <a:tab pos="457200" algn="l"/>
              </a:tabLst>
            </a:pPr>
            <a:r>
              <a:rPr lang="en-US" sz="2400">
                <a:solidFill>
                  <a:srgbClr val="FFFF99"/>
                </a:solidFill>
              </a:rPr>
              <a:t>	</a:t>
            </a:r>
            <a:r>
              <a:rPr lang="en-US" sz="2400">
                <a:solidFill>
                  <a:srgbClr val="FFFF99"/>
                </a:solidFill>
                <a:hlinkClick r:id="rId9" action="ppaction://hlinksldjump"/>
              </a:rPr>
              <a:t>Organize Your Details</a:t>
            </a:r>
            <a:endParaRPr lang="en-US" sz="2400">
              <a:solidFill>
                <a:srgbClr val="FFFF99"/>
              </a:solidFill>
            </a:endParaRPr>
          </a:p>
          <a:p>
            <a:pPr algn="l">
              <a:spcBef>
                <a:spcPct val="35000"/>
              </a:spcBef>
              <a:tabLst>
                <a:tab pos="457200" algn="l"/>
              </a:tabLst>
            </a:pPr>
            <a:r>
              <a:rPr lang="en-US" sz="2400">
                <a:solidFill>
                  <a:srgbClr val="FFFF99"/>
                </a:solidFill>
                <a:hlinkClick r:id="rId10" action="ppaction://hlinksldjump"/>
              </a:rPr>
              <a:t>Practice and Apply</a:t>
            </a:r>
            <a:endParaRPr lang="en-US" sz="2400">
              <a:solidFill>
                <a:srgbClr val="FFFF99"/>
              </a:solidFill>
              <a:hlinkClick r:id="rId11" action="ppaction://hlinksldjump"/>
            </a:endParaRPr>
          </a:p>
        </p:txBody>
      </p:sp>
      <p:sp>
        <p:nvSpPr>
          <p:cNvPr id="311302" name="Rectangle 103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Writing Workshop</a:t>
            </a:r>
            <a:r>
              <a:rPr lang="en-US" sz="2000" b="0"/>
              <a:t/>
            </a:r>
            <a:br>
              <a:rPr lang="en-US" sz="2000" b="0"/>
            </a:br>
            <a:r>
              <a:rPr lang="en-US" sz="2000" b="0"/>
              <a:t>Writing an Autobiographical Narrative</a:t>
            </a:r>
          </a:p>
        </p:txBody>
      </p:sp>
      <p:sp>
        <p:nvSpPr>
          <p:cNvPr id="311303" name="AutoShape 1031">
            <a:hlinkClick r:id="" action="ppaction://hlinkshowjump?jump=endshow" highlightClick="1"/>
          </p:cNvPr>
          <p:cNvSpPr>
            <a:spLocks noChangeArrowheads="1"/>
          </p:cNvSpPr>
          <p:nvPr/>
        </p:nvSpPr>
        <p:spPr bwMode="auto">
          <a:xfrm>
            <a:off x="6113463" y="5942013"/>
            <a:ext cx="793750" cy="915987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311304" name="AutoShape 1032">
            <a:hlinkClick r:id="" action="ppaction://hlinkshowjump?jump=endshow" highlightClick="1"/>
          </p:cNvPr>
          <p:cNvSpPr>
            <a:spLocks noChangeArrowheads="1"/>
          </p:cNvSpPr>
          <p:nvPr/>
        </p:nvSpPr>
        <p:spPr bwMode="auto">
          <a:xfrm>
            <a:off x="7532688" y="5972175"/>
            <a:ext cx="793750" cy="885825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311305" name="Text Box 1033"/>
          <p:cNvSpPr txBox="1">
            <a:spLocks noChangeArrowheads="1"/>
          </p:cNvSpPr>
          <p:nvPr/>
        </p:nvSpPr>
        <p:spPr bwMode="auto">
          <a:xfrm>
            <a:off x="533400" y="1371600"/>
            <a:ext cx="22193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b="1">
                <a:solidFill>
                  <a:srgbClr val="FF9900"/>
                </a:solidFill>
              </a:rPr>
              <a:t>Feature Menu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8" name="Text Box 2"/>
          <p:cNvSpPr txBox="1">
            <a:spLocks noChangeArrowheads="1"/>
          </p:cNvSpPr>
          <p:nvPr/>
        </p:nvSpPr>
        <p:spPr bwMode="auto">
          <a:xfrm>
            <a:off x="528638" y="1371600"/>
            <a:ext cx="8077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400">
                <a:solidFill>
                  <a:srgbClr val="FFFF99"/>
                </a:solidFill>
              </a:rPr>
              <a:t>Think about the significance of the experience and how it changed you.</a:t>
            </a:r>
          </a:p>
        </p:txBody>
      </p:sp>
      <p:sp>
        <p:nvSpPr>
          <p:cNvPr id="219141" name="Text Box 5"/>
          <p:cNvSpPr txBox="1">
            <a:spLocks noChangeArrowheads="1"/>
          </p:cNvSpPr>
          <p:nvPr/>
        </p:nvSpPr>
        <p:spPr bwMode="auto">
          <a:xfrm>
            <a:off x="528638" y="2286000"/>
            <a:ext cx="779145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61963" lvl="1" indent="-347663" algn="l">
              <a:spcBef>
                <a:spcPct val="50000"/>
              </a:spcBef>
              <a:buFontTx/>
              <a:buChar char="•"/>
            </a:pPr>
            <a:r>
              <a:rPr lang="en-US" sz="2400">
                <a:solidFill>
                  <a:srgbClr val="FFFF99"/>
                </a:solidFill>
              </a:rPr>
              <a:t>What was I like before the experience? </a:t>
            </a:r>
          </a:p>
        </p:txBody>
      </p:sp>
      <p:sp>
        <p:nvSpPr>
          <p:cNvPr id="219142" name="Text Box 6"/>
          <p:cNvSpPr txBox="1">
            <a:spLocks noChangeArrowheads="1"/>
          </p:cNvSpPr>
          <p:nvPr/>
        </p:nvSpPr>
        <p:spPr bwMode="auto">
          <a:xfrm>
            <a:off x="528638" y="3443288"/>
            <a:ext cx="8097837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61963" lvl="1" indent="-347663" algn="l">
              <a:spcBef>
                <a:spcPct val="50000"/>
              </a:spcBef>
              <a:buFontTx/>
              <a:buChar char="•"/>
            </a:pPr>
            <a:r>
              <a:rPr lang="en-US" sz="2400">
                <a:solidFill>
                  <a:srgbClr val="FFFF99"/>
                </a:solidFill>
              </a:rPr>
              <a:t>How did I change as a result of the experience?</a:t>
            </a:r>
          </a:p>
        </p:txBody>
      </p:sp>
      <p:sp>
        <p:nvSpPr>
          <p:cNvPr id="219143" name="Text Box 7"/>
          <p:cNvSpPr txBox="1">
            <a:spLocks noChangeArrowheads="1"/>
          </p:cNvSpPr>
          <p:nvPr/>
        </p:nvSpPr>
        <p:spPr bwMode="auto">
          <a:xfrm>
            <a:off x="528638" y="4700588"/>
            <a:ext cx="8097837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61963" lvl="1" indent="-347663" algn="l">
              <a:spcBef>
                <a:spcPct val="50000"/>
              </a:spcBef>
              <a:buFontTx/>
              <a:buChar char="•"/>
            </a:pPr>
            <a:r>
              <a:rPr lang="en-US" sz="2400">
                <a:solidFill>
                  <a:srgbClr val="FFFF99"/>
                </a:solidFill>
              </a:rPr>
              <a:t>What did I learn about myself and about life in general?</a:t>
            </a:r>
          </a:p>
        </p:txBody>
      </p:sp>
      <p:sp>
        <p:nvSpPr>
          <p:cNvPr id="219148" name="Text Box 12"/>
          <p:cNvSpPr txBox="1">
            <a:spLocks noChangeArrowheads="1"/>
          </p:cNvSpPr>
          <p:nvPr/>
        </p:nvSpPr>
        <p:spPr bwMode="auto">
          <a:xfrm>
            <a:off x="528638" y="2846388"/>
            <a:ext cx="7785100" cy="39687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000" i="1">
                <a:solidFill>
                  <a:srgbClr val="003300"/>
                </a:solidFill>
              </a:rPr>
              <a:t>At first I </a:t>
            </a:r>
            <a:r>
              <a:rPr lang="en-US" sz="2000">
                <a:solidFill>
                  <a:srgbClr val="003300"/>
                </a:solidFill>
              </a:rPr>
              <a:t>_______________________________________,</a:t>
            </a:r>
          </a:p>
        </p:txBody>
      </p:sp>
      <p:sp>
        <p:nvSpPr>
          <p:cNvPr id="219149" name="Text Box 13"/>
          <p:cNvSpPr txBox="1">
            <a:spLocks noChangeArrowheads="1"/>
          </p:cNvSpPr>
          <p:nvPr/>
        </p:nvSpPr>
        <p:spPr bwMode="auto">
          <a:xfrm>
            <a:off x="528638" y="4013200"/>
            <a:ext cx="7785100" cy="39687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000" i="1">
                <a:solidFill>
                  <a:srgbClr val="003300"/>
                </a:solidFill>
              </a:rPr>
              <a:t>but afterward I</a:t>
            </a:r>
            <a:r>
              <a:rPr lang="en-US" sz="2000">
                <a:solidFill>
                  <a:srgbClr val="003300"/>
                </a:solidFill>
              </a:rPr>
              <a:t> _________________________________.</a:t>
            </a:r>
          </a:p>
        </p:txBody>
      </p:sp>
      <p:sp>
        <p:nvSpPr>
          <p:cNvPr id="219150" name="Text Box 14"/>
          <p:cNvSpPr txBox="1">
            <a:spLocks noChangeArrowheads="1"/>
          </p:cNvSpPr>
          <p:nvPr/>
        </p:nvSpPr>
        <p:spPr bwMode="auto">
          <a:xfrm>
            <a:off x="528638" y="5545138"/>
            <a:ext cx="7785100" cy="39687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000" i="1">
                <a:solidFill>
                  <a:srgbClr val="003300"/>
                </a:solidFill>
              </a:rPr>
              <a:t>I realized </a:t>
            </a:r>
            <a:r>
              <a:rPr lang="en-US" sz="2000">
                <a:solidFill>
                  <a:srgbClr val="003300"/>
                </a:solidFill>
              </a:rPr>
              <a:t>______________________________________.</a:t>
            </a:r>
          </a:p>
        </p:txBody>
      </p:sp>
      <p:pic>
        <p:nvPicPr>
          <p:cNvPr id="219154" name="Picture 1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7475" y="1998663"/>
            <a:ext cx="133350" cy="88900"/>
          </a:xfrm>
          <a:prstGeom prst="rect">
            <a:avLst/>
          </a:prstGeom>
          <a:noFill/>
        </p:spPr>
      </p:pic>
      <p:pic>
        <p:nvPicPr>
          <p:cNvPr id="219155" name="Picture 1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77250" y="3151188"/>
            <a:ext cx="133350" cy="88900"/>
          </a:xfrm>
          <a:prstGeom prst="rect">
            <a:avLst/>
          </a:prstGeom>
          <a:noFill/>
        </p:spPr>
      </p:pic>
      <p:pic>
        <p:nvPicPr>
          <p:cNvPr id="219156" name="Picture 2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77250" y="4306888"/>
            <a:ext cx="133350" cy="88900"/>
          </a:xfrm>
          <a:prstGeom prst="rect">
            <a:avLst/>
          </a:prstGeom>
          <a:noFill/>
        </p:spPr>
      </p:pic>
      <p:sp>
        <p:nvSpPr>
          <p:cNvPr id="219157" name="Rectangle 2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Writing an Autobiographical Narrative</a:t>
            </a:r>
            <a:r>
              <a:rPr lang="en-US" sz="2000" b="0"/>
              <a:t/>
            </a:r>
            <a:br>
              <a:rPr lang="en-US" sz="2000" b="0"/>
            </a:br>
            <a:r>
              <a:rPr lang="en-US" sz="2000" b="0"/>
              <a:t>Prewriting: Reflect on Your Experience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9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19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19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19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19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19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9141" grpId="0" autoUpdateAnimBg="0"/>
      <p:bldP spid="219142" grpId="0" autoUpdateAnimBg="0"/>
      <p:bldP spid="219143" grpId="0" autoUpdateAnimBg="0"/>
      <p:bldP spid="219148" grpId="0" animBg="1" autoUpdateAnimBg="0"/>
      <p:bldP spid="219149" grpId="0" animBg="1" autoUpdateAnimBg="0"/>
      <p:bldP spid="219150" grpId="0" animBg="1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77" name="Text Box 69"/>
          <p:cNvSpPr txBox="1">
            <a:spLocks noChangeArrowheads="1"/>
          </p:cNvSpPr>
          <p:nvPr/>
        </p:nvSpPr>
        <p:spPr bwMode="auto">
          <a:xfrm>
            <a:off x="528638" y="2789238"/>
            <a:ext cx="7791450" cy="1616075"/>
          </a:xfrm>
          <a:prstGeom prst="rect">
            <a:avLst/>
          </a:prstGeom>
          <a:solidFill>
            <a:srgbClr val="FFFF99"/>
          </a:soli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000">
                <a:solidFill>
                  <a:srgbClr val="003300"/>
                </a:solidFill>
              </a:rPr>
              <a:t>At first I</a:t>
            </a:r>
            <a:r>
              <a:rPr lang="en-US" sz="2000" i="1">
                <a:solidFill>
                  <a:srgbClr val="003300"/>
                </a:solidFill>
              </a:rPr>
              <a:t> </a:t>
            </a:r>
            <a:r>
              <a:rPr lang="en-US" sz="2000">
                <a:solidFill>
                  <a:srgbClr val="003300"/>
                </a:solidFill>
              </a:rPr>
              <a:t>was timid and tended to watch life from the sidelines, but afterward I had new confidence in myself. I realized</a:t>
            </a:r>
            <a:r>
              <a:rPr lang="en-US" sz="2000" i="1">
                <a:solidFill>
                  <a:srgbClr val="003300"/>
                </a:solidFill>
              </a:rPr>
              <a:t> </a:t>
            </a:r>
            <a:r>
              <a:rPr lang="en-US" sz="2000">
                <a:solidFill>
                  <a:srgbClr val="003300"/>
                </a:solidFill>
              </a:rPr>
              <a:t>that I had missed some great experiences by staying in my comfort zone, but now I could overcome my fears more easily.</a:t>
            </a:r>
          </a:p>
        </p:txBody>
      </p:sp>
      <p:sp>
        <p:nvSpPr>
          <p:cNvPr id="43097" name="Text Box 89"/>
          <p:cNvSpPr txBox="1">
            <a:spLocks noChangeArrowheads="1"/>
          </p:cNvSpPr>
          <p:nvPr/>
        </p:nvSpPr>
        <p:spPr bwMode="auto">
          <a:xfrm>
            <a:off x="528638" y="1371600"/>
            <a:ext cx="7791450" cy="120032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400" dirty="0">
                <a:solidFill>
                  <a:srgbClr val="FFFF99"/>
                </a:solidFill>
              </a:rPr>
              <a:t>Write two or three sentences that express the </a:t>
            </a:r>
            <a:r>
              <a:rPr lang="en-US" sz="2400" b="1" dirty="0">
                <a:solidFill>
                  <a:srgbClr val="FFC000"/>
                </a:solidFill>
              </a:rPr>
              <a:t>controlling impression</a:t>
            </a:r>
            <a:r>
              <a:rPr lang="en-US" sz="2400" b="1" dirty="0">
                <a:solidFill>
                  <a:srgbClr val="FFFF99"/>
                </a:solidFill>
              </a:rPr>
              <a:t>, </a:t>
            </a:r>
            <a:r>
              <a:rPr lang="en-US" sz="2400" dirty="0">
                <a:solidFill>
                  <a:srgbClr val="FFFF99"/>
                </a:solidFill>
              </a:rPr>
              <a:t>or central idea, about your experience.</a:t>
            </a:r>
            <a:r>
              <a:rPr lang="en-US" sz="2000" dirty="0">
                <a:solidFill>
                  <a:srgbClr val="FFFF99"/>
                </a:solidFill>
              </a:rPr>
              <a:t> </a:t>
            </a:r>
          </a:p>
        </p:txBody>
      </p:sp>
      <p:sp>
        <p:nvSpPr>
          <p:cNvPr id="43109" name="Text Box 101"/>
          <p:cNvSpPr txBox="1">
            <a:spLocks noChangeArrowheads="1"/>
          </p:cNvSpPr>
          <p:nvPr/>
        </p:nvSpPr>
        <p:spPr bwMode="auto">
          <a:xfrm>
            <a:off x="528638" y="4708525"/>
            <a:ext cx="8077200" cy="11874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400">
                <a:solidFill>
                  <a:srgbClr val="FFFF99"/>
                </a:solidFill>
              </a:rPr>
              <a:t>Don’t include these sentences in your narrative’s introduction. Just use them to focus your narrative. </a:t>
            </a:r>
          </a:p>
        </p:txBody>
      </p:sp>
      <p:sp>
        <p:nvSpPr>
          <p:cNvPr id="43115" name="Text Box 107"/>
          <p:cNvSpPr txBox="1">
            <a:spLocks noChangeArrowheads="1"/>
          </p:cNvSpPr>
          <p:nvPr/>
        </p:nvSpPr>
        <p:spPr bwMode="auto">
          <a:xfrm>
            <a:off x="6553200" y="5662613"/>
            <a:ext cx="2057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solidFill>
                  <a:srgbClr val="FFFF99"/>
                </a:solidFill>
              </a:rPr>
              <a:t>[End of Section]</a:t>
            </a:r>
          </a:p>
        </p:txBody>
      </p:sp>
      <p:pic>
        <p:nvPicPr>
          <p:cNvPr id="43116" name="Picture 10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38513" y="2314575"/>
            <a:ext cx="133350" cy="88900"/>
          </a:xfrm>
          <a:prstGeom prst="rect">
            <a:avLst/>
          </a:prstGeom>
          <a:noFill/>
        </p:spPr>
      </p:pic>
      <p:pic>
        <p:nvPicPr>
          <p:cNvPr id="43117" name="Picture 10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77250" y="4318000"/>
            <a:ext cx="133350" cy="88900"/>
          </a:xfrm>
          <a:prstGeom prst="rect">
            <a:avLst/>
          </a:prstGeom>
          <a:noFill/>
        </p:spPr>
      </p:pic>
      <p:sp>
        <p:nvSpPr>
          <p:cNvPr id="43118" name="Rectangle 1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Writing an Autobiographical Narrative</a:t>
            </a:r>
            <a:r>
              <a:rPr lang="en-US" sz="2000" b="0"/>
              <a:t/>
            </a:r>
            <a:br>
              <a:rPr lang="en-US" sz="2000" b="0"/>
            </a:br>
            <a:r>
              <a:rPr lang="en-US" sz="2000" b="0"/>
              <a:t>Prewriting: Reflect on Your Experience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3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77" grpId="0" animBg="1" autoUpdateAnimBg="0"/>
      <p:bldP spid="43109" grpId="0" autoUpdateAnimBg="0"/>
      <p:bldP spid="431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042" name="Text Box 2"/>
          <p:cNvSpPr txBox="1">
            <a:spLocks noChangeArrowheads="1"/>
          </p:cNvSpPr>
          <p:nvPr/>
        </p:nvSpPr>
        <p:spPr bwMode="auto">
          <a:xfrm>
            <a:off x="533400" y="1371600"/>
            <a:ext cx="807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400">
                <a:solidFill>
                  <a:srgbClr val="FFFF99"/>
                </a:solidFill>
              </a:rPr>
              <a:t>You can organize your details in one of two ways.</a:t>
            </a:r>
            <a:endParaRPr lang="en-US" sz="2000">
              <a:solidFill>
                <a:srgbClr val="FFFF99"/>
              </a:solidFill>
            </a:endParaRPr>
          </a:p>
        </p:txBody>
      </p:sp>
      <p:sp>
        <p:nvSpPr>
          <p:cNvPr id="343044" name="Line 4"/>
          <p:cNvSpPr>
            <a:spLocks noChangeShapeType="1"/>
          </p:cNvSpPr>
          <p:nvPr/>
        </p:nvSpPr>
        <p:spPr bwMode="auto">
          <a:xfrm>
            <a:off x="533400" y="2246313"/>
            <a:ext cx="4044950" cy="0"/>
          </a:xfrm>
          <a:prstGeom prst="line">
            <a:avLst/>
          </a:prstGeom>
          <a:noFill/>
          <a:ln w="12700" cap="sq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343045" name="Line 5"/>
          <p:cNvSpPr>
            <a:spLocks noChangeShapeType="1"/>
          </p:cNvSpPr>
          <p:nvPr/>
        </p:nvSpPr>
        <p:spPr bwMode="auto">
          <a:xfrm>
            <a:off x="533400" y="2246313"/>
            <a:ext cx="0" cy="365125"/>
          </a:xfrm>
          <a:prstGeom prst="line">
            <a:avLst/>
          </a:prstGeom>
          <a:noFill/>
          <a:ln w="12700" cap="sq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343046" name="Line 6"/>
          <p:cNvSpPr>
            <a:spLocks noChangeShapeType="1"/>
          </p:cNvSpPr>
          <p:nvPr/>
        </p:nvSpPr>
        <p:spPr bwMode="auto">
          <a:xfrm>
            <a:off x="8610600" y="2246313"/>
            <a:ext cx="0" cy="365125"/>
          </a:xfrm>
          <a:prstGeom prst="line">
            <a:avLst/>
          </a:prstGeom>
          <a:noFill/>
          <a:ln w="12700" cap="sq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343047" name="Line 7"/>
          <p:cNvSpPr>
            <a:spLocks noChangeShapeType="1"/>
          </p:cNvSpPr>
          <p:nvPr/>
        </p:nvSpPr>
        <p:spPr bwMode="auto">
          <a:xfrm>
            <a:off x="4578350" y="2246313"/>
            <a:ext cx="4032250" cy="0"/>
          </a:xfrm>
          <a:prstGeom prst="line">
            <a:avLst/>
          </a:prstGeom>
          <a:noFill/>
          <a:ln w="12700" cap="sq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343048" name="Line 8"/>
          <p:cNvSpPr>
            <a:spLocks noChangeShapeType="1"/>
          </p:cNvSpPr>
          <p:nvPr/>
        </p:nvSpPr>
        <p:spPr bwMode="auto">
          <a:xfrm>
            <a:off x="533400" y="2611438"/>
            <a:ext cx="0" cy="593725"/>
          </a:xfrm>
          <a:prstGeom prst="line">
            <a:avLst/>
          </a:prstGeom>
          <a:noFill/>
          <a:ln w="12700" cap="sq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343049" name="Line 9"/>
          <p:cNvSpPr>
            <a:spLocks noChangeShapeType="1"/>
          </p:cNvSpPr>
          <p:nvPr/>
        </p:nvSpPr>
        <p:spPr bwMode="auto">
          <a:xfrm>
            <a:off x="8610600" y="2611438"/>
            <a:ext cx="0" cy="593725"/>
          </a:xfrm>
          <a:prstGeom prst="line">
            <a:avLst/>
          </a:prstGeom>
          <a:noFill/>
          <a:ln w="12700" cap="sq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343050" name="Line 10"/>
          <p:cNvSpPr>
            <a:spLocks noChangeShapeType="1"/>
          </p:cNvSpPr>
          <p:nvPr/>
        </p:nvSpPr>
        <p:spPr bwMode="auto">
          <a:xfrm>
            <a:off x="533400" y="3205163"/>
            <a:ext cx="0" cy="571500"/>
          </a:xfrm>
          <a:prstGeom prst="line">
            <a:avLst/>
          </a:prstGeom>
          <a:noFill/>
          <a:ln w="12700" cap="sq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343051" name="Line 11"/>
          <p:cNvSpPr>
            <a:spLocks noChangeShapeType="1"/>
          </p:cNvSpPr>
          <p:nvPr/>
        </p:nvSpPr>
        <p:spPr bwMode="auto">
          <a:xfrm>
            <a:off x="8610600" y="3205163"/>
            <a:ext cx="0" cy="571500"/>
          </a:xfrm>
          <a:prstGeom prst="line">
            <a:avLst/>
          </a:prstGeom>
          <a:noFill/>
          <a:ln w="12700" cap="sq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343052" name="Line 12"/>
          <p:cNvSpPr>
            <a:spLocks noChangeShapeType="1"/>
          </p:cNvSpPr>
          <p:nvPr/>
        </p:nvSpPr>
        <p:spPr bwMode="auto">
          <a:xfrm>
            <a:off x="533400" y="3776663"/>
            <a:ext cx="0" cy="569912"/>
          </a:xfrm>
          <a:prstGeom prst="line">
            <a:avLst/>
          </a:prstGeom>
          <a:noFill/>
          <a:ln w="12700" cap="sq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343053" name="Line 13"/>
          <p:cNvSpPr>
            <a:spLocks noChangeShapeType="1"/>
          </p:cNvSpPr>
          <p:nvPr/>
        </p:nvSpPr>
        <p:spPr bwMode="auto">
          <a:xfrm>
            <a:off x="8610600" y="3776663"/>
            <a:ext cx="0" cy="569912"/>
          </a:xfrm>
          <a:prstGeom prst="line">
            <a:avLst/>
          </a:prstGeom>
          <a:noFill/>
          <a:ln w="12700" cap="sq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343055" name="Oval 15"/>
          <p:cNvSpPr>
            <a:spLocks noChangeArrowheads="1"/>
          </p:cNvSpPr>
          <p:nvPr/>
        </p:nvSpPr>
        <p:spPr bwMode="auto">
          <a:xfrm>
            <a:off x="555625" y="3186113"/>
            <a:ext cx="2163763" cy="825500"/>
          </a:xfrm>
          <a:prstGeom prst="ellipse">
            <a:avLst/>
          </a:prstGeom>
          <a:solidFill>
            <a:srgbClr val="FFFF99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en-US" sz="2000">
                <a:solidFill>
                  <a:srgbClr val="003300"/>
                </a:solidFill>
              </a:rPr>
              <a:t>Background</a:t>
            </a:r>
          </a:p>
        </p:txBody>
      </p:sp>
      <p:sp>
        <p:nvSpPr>
          <p:cNvPr id="343056" name="Oval 16"/>
          <p:cNvSpPr>
            <a:spLocks noChangeArrowheads="1"/>
          </p:cNvSpPr>
          <p:nvPr/>
        </p:nvSpPr>
        <p:spPr bwMode="auto">
          <a:xfrm>
            <a:off x="3492500" y="3186113"/>
            <a:ext cx="2163763" cy="825500"/>
          </a:xfrm>
          <a:prstGeom prst="ellipse">
            <a:avLst/>
          </a:prstGeom>
          <a:solidFill>
            <a:srgbClr val="FFFF99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en-US" sz="2000">
                <a:solidFill>
                  <a:srgbClr val="003300"/>
                </a:solidFill>
              </a:rPr>
              <a:t>Main narrative</a:t>
            </a:r>
          </a:p>
        </p:txBody>
      </p:sp>
      <p:sp>
        <p:nvSpPr>
          <p:cNvPr id="343057" name="Oval 17"/>
          <p:cNvSpPr>
            <a:spLocks noChangeArrowheads="1"/>
          </p:cNvSpPr>
          <p:nvPr/>
        </p:nvSpPr>
        <p:spPr bwMode="auto">
          <a:xfrm>
            <a:off x="6438900" y="3186113"/>
            <a:ext cx="2163763" cy="825500"/>
          </a:xfrm>
          <a:prstGeom prst="ellipse">
            <a:avLst/>
          </a:prstGeom>
          <a:solidFill>
            <a:srgbClr val="FFFF99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en-US" sz="2000">
                <a:solidFill>
                  <a:srgbClr val="003300"/>
                </a:solidFill>
              </a:rPr>
              <a:t>Conclusion</a:t>
            </a:r>
          </a:p>
        </p:txBody>
      </p:sp>
      <p:sp>
        <p:nvSpPr>
          <p:cNvPr id="343058" name="Line 18"/>
          <p:cNvSpPr>
            <a:spLocks noChangeShapeType="1"/>
          </p:cNvSpPr>
          <p:nvPr/>
        </p:nvSpPr>
        <p:spPr bwMode="auto">
          <a:xfrm>
            <a:off x="2832100" y="3641725"/>
            <a:ext cx="420688" cy="3175"/>
          </a:xfrm>
          <a:prstGeom prst="line">
            <a:avLst/>
          </a:prstGeom>
          <a:noFill/>
          <a:ln w="28575">
            <a:solidFill>
              <a:srgbClr val="FF99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343059" name="Line 19"/>
          <p:cNvSpPr>
            <a:spLocks noChangeShapeType="1"/>
          </p:cNvSpPr>
          <p:nvPr/>
        </p:nvSpPr>
        <p:spPr bwMode="auto">
          <a:xfrm>
            <a:off x="5781675" y="3636963"/>
            <a:ext cx="420688" cy="3175"/>
          </a:xfrm>
          <a:prstGeom prst="line">
            <a:avLst/>
          </a:prstGeom>
          <a:noFill/>
          <a:ln w="28575">
            <a:solidFill>
              <a:srgbClr val="FF99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343068" name="Text Box 28"/>
          <p:cNvSpPr txBox="1">
            <a:spLocks noChangeArrowheads="1"/>
          </p:cNvSpPr>
          <p:nvPr/>
        </p:nvSpPr>
        <p:spPr bwMode="auto">
          <a:xfrm>
            <a:off x="528638" y="1924050"/>
            <a:ext cx="80772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1" indent="-342900" algn="l">
              <a:spcBef>
                <a:spcPct val="50000"/>
              </a:spcBef>
              <a:buFontTx/>
              <a:buChar char="•"/>
            </a:pPr>
            <a:r>
              <a:rPr lang="en-US" sz="2400" b="1" dirty="0">
                <a:solidFill>
                  <a:srgbClr val="FFC000"/>
                </a:solidFill>
              </a:rPr>
              <a:t>Chronological order</a:t>
            </a:r>
            <a:r>
              <a:rPr lang="en-US" sz="2400" dirty="0">
                <a:solidFill>
                  <a:srgbClr val="FFC000"/>
                </a:solidFill>
              </a:rPr>
              <a:t>—</a:t>
            </a:r>
            <a:r>
              <a:rPr lang="en-US" sz="2400" dirty="0">
                <a:solidFill>
                  <a:srgbClr val="FFFF00"/>
                </a:solidFill>
              </a:rPr>
              <a:t>Start </a:t>
            </a:r>
            <a:r>
              <a:rPr lang="en-US" sz="2400" dirty="0">
                <a:solidFill>
                  <a:srgbClr val="FFFF99"/>
                </a:solidFill>
              </a:rPr>
              <a:t>at the beginning and relate the events in sequence.</a:t>
            </a:r>
            <a:endParaRPr lang="en-US" sz="2000" dirty="0">
              <a:solidFill>
                <a:srgbClr val="FFFF99"/>
              </a:solidFill>
            </a:endParaRPr>
          </a:p>
        </p:txBody>
      </p:sp>
      <p:pic>
        <p:nvPicPr>
          <p:cNvPr id="343069" name="Picture 2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77250" y="1643063"/>
            <a:ext cx="133350" cy="88900"/>
          </a:xfrm>
          <a:prstGeom prst="rect">
            <a:avLst/>
          </a:prstGeom>
          <a:noFill/>
        </p:spPr>
      </p:pic>
      <p:pic>
        <p:nvPicPr>
          <p:cNvPr id="343070" name="Picture 3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27800" y="2498725"/>
            <a:ext cx="133350" cy="88900"/>
          </a:xfrm>
          <a:prstGeom prst="rect">
            <a:avLst/>
          </a:prstGeom>
          <a:noFill/>
        </p:spPr>
      </p:pic>
      <p:sp>
        <p:nvSpPr>
          <p:cNvPr id="343071" name="Rectangle 3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Writing an Autobiographical Narrative</a:t>
            </a:r>
            <a:r>
              <a:rPr lang="en-US" sz="2000" b="0"/>
              <a:t/>
            </a:r>
            <a:br>
              <a:rPr lang="en-US" sz="2000" b="0"/>
            </a:br>
            <a:r>
              <a:rPr lang="en-US" sz="2000" b="0"/>
              <a:t>Prewriting: Organize Your Details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3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43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43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43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43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43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3055" grpId="0" animBg="1"/>
      <p:bldP spid="343056" grpId="0" animBg="1"/>
      <p:bldP spid="343057" grpId="0" animBg="1"/>
      <p:bldP spid="343058" grpId="0" animBg="1"/>
      <p:bldP spid="343059" grpId="0" animBg="1"/>
      <p:bldP spid="34306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848" name="Line 72"/>
          <p:cNvSpPr>
            <a:spLocks noChangeShapeType="1"/>
          </p:cNvSpPr>
          <p:nvPr/>
        </p:nvSpPr>
        <p:spPr bwMode="auto">
          <a:xfrm flipH="1" flipV="1">
            <a:off x="5781675" y="4989513"/>
            <a:ext cx="1901825" cy="0"/>
          </a:xfrm>
          <a:prstGeom prst="line">
            <a:avLst/>
          </a:prstGeom>
          <a:noFill/>
          <a:ln w="28575">
            <a:solidFill>
              <a:srgbClr val="FF99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331780" name="Line 4"/>
          <p:cNvSpPr>
            <a:spLocks noChangeShapeType="1"/>
          </p:cNvSpPr>
          <p:nvPr/>
        </p:nvSpPr>
        <p:spPr bwMode="auto">
          <a:xfrm>
            <a:off x="533400" y="2246313"/>
            <a:ext cx="4044950" cy="0"/>
          </a:xfrm>
          <a:prstGeom prst="line">
            <a:avLst/>
          </a:prstGeom>
          <a:noFill/>
          <a:ln w="12700" cap="sq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331781" name="Line 5"/>
          <p:cNvSpPr>
            <a:spLocks noChangeShapeType="1"/>
          </p:cNvSpPr>
          <p:nvPr/>
        </p:nvSpPr>
        <p:spPr bwMode="auto">
          <a:xfrm>
            <a:off x="533400" y="2246313"/>
            <a:ext cx="0" cy="365125"/>
          </a:xfrm>
          <a:prstGeom prst="line">
            <a:avLst/>
          </a:prstGeom>
          <a:noFill/>
          <a:ln w="12700" cap="sq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331782" name="Line 6"/>
          <p:cNvSpPr>
            <a:spLocks noChangeShapeType="1"/>
          </p:cNvSpPr>
          <p:nvPr/>
        </p:nvSpPr>
        <p:spPr bwMode="auto">
          <a:xfrm>
            <a:off x="8610600" y="2246313"/>
            <a:ext cx="0" cy="365125"/>
          </a:xfrm>
          <a:prstGeom prst="line">
            <a:avLst/>
          </a:prstGeom>
          <a:noFill/>
          <a:ln w="12700" cap="sq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331783" name="Line 7"/>
          <p:cNvSpPr>
            <a:spLocks noChangeShapeType="1"/>
          </p:cNvSpPr>
          <p:nvPr/>
        </p:nvSpPr>
        <p:spPr bwMode="auto">
          <a:xfrm>
            <a:off x="4578350" y="2246313"/>
            <a:ext cx="4032250" cy="0"/>
          </a:xfrm>
          <a:prstGeom prst="line">
            <a:avLst/>
          </a:prstGeom>
          <a:noFill/>
          <a:ln w="12700" cap="sq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331784" name="Line 8"/>
          <p:cNvSpPr>
            <a:spLocks noChangeShapeType="1"/>
          </p:cNvSpPr>
          <p:nvPr/>
        </p:nvSpPr>
        <p:spPr bwMode="auto">
          <a:xfrm>
            <a:off x="533400" y="2611438"/>
            <a:ext cx="0" cy="593725"/>
          </a:xfrm>
          <a:prstGeom prst="line">
            <a:avLst/>
          </a:prstGeom>
          <a:noFill/>
          <a:ln w="12700" cap="sq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331785" name="Line 9"/>
          <p:cNvSpPr>
            <a:spLocks noChangeShapeType="1"/>
          </p:cNvSpPr>
          <p:nvPr/>
        </p:nvSpPr>
        <p:spPr bwMode="auto">
          <a:xfrm>
            <a:off x="8610600" y="2611438"/>
            <a:ext cx="0" cy="593725"/>
          </a:xfrm>
          <a:prstGeom prst="line">
            <a:avLst/>
          </a:prstGeom>
          <a:noFill/>
          <a:ln w="12700" cap="sq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331786" name="Line 10"/>
          <p:cNvSpPr>
            <a:spLocks noChangeShapeType="1"/>
          </p:cNvSpPr>
          <p:nvPr/>
        </p:nvSpPr>
        <p:spPr bwMode="auto">
          <a:xfrm>
            <a:off x="533400" y="3205163"/>
            <a:ext cx="0" cy="571500"/>
          </a:xfrm>
          <a:prstGeom prst="line">
            <a:avLst/>
          </a:prstGeom>
          <a:noFill/>
          <a:ln w="12700" cap="sq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331787" name="Line 11"/>
          <p:cNvSpPr>
            <a:spLocks noChangeShapeType="1"/>
          </p:cNvSpPr>
          <p:nvPr/>
        </p:nvSpPr>
        <p:spPr bwMode="auto">
          <a:xfrm>
            <a:off x="8610600" y="3205163"/>
            <a:ext cx="0" cy="571500"/>
          </a:xfrm>
          <a:prstGeom prst="line">
            <a:avLst/>
          </a:prstGeom>
          <a:noFill/>
          <a:ln w="12700" cap="sq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331788" name="Line 12"/>
          <p:cNvSpPr>
            <a:spLocks noChangeShapeType="1"/>
          </p:cNvSpPr>
          <p:nvPr/>
        </p:nvSpPr>
        <p:spPr bwMode="auto">
          <a:xfrm>
            <a:off x="533400" y="3776663"/>
            <a:ext cx="0" cy="569912"/>
          </a:xfrm>
          <a:prstGeom prst="line">
            <a:avLst/>
          </a:prstGeom>
          <a:noFill/>
          <a:ln w="12700" cap="sq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331789" name="Line 13"/>
          <p:cNvSpPr>
            <a:spLocks noChangeShapeType="1"/>
          </p:cNvSpPr>
          <p:nvPr/>
        </p:nvSpPr>
        <p:spPr bwMode="auto">
          <a:xfrm>
            <a:off x="8610600" y="3776663"/>
            <a:ext cx="0" cy="569912"/>
          </a:xfrm>
          <a:prstGeom prst="line">
            <a:avLst/>
          </a:prstGeom>
          <a:noFill/>
          <a:ln w="12700" cap="sq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331830" name="Text Box 54"/>
          <p:cNvSpPr txBox="1">
            <a:spLocks noChangeArrowheads="1"/>
          </p:cNvSpPr>
          <p:nvPr/>
        </p:nvSpPr>
        <p:spPr bwMode="auto">
          <a:xfrm>
            <a:off x="533400" y="1371600"/>
            <a:ext cx="807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400">
                <a:solidFill>
                  <a:srgbClr val="FFFF99"/>
                </a:solidFill>
              </a:rPr>
              <a:t>You can organize your details in one of two ways.</a:t>
            </a:r>
            <a:endParaRPr lang="en-US" sz="2000">
              <a:solidFill>
                <a:srgbClr val="FFFF99"/>
              </a:solidFill>
            </a:endParaRPr>
          </a:p>
        </p:txBody>
      </p:sp>
      <p:sp>
        <p:nvSpPr>
          <p:cNvPr id="331835" name="Oval 59"/>
          <p:cNvSpPr>
            <a:spLocks noChangeArrowheads="1"/>
          </p:cNvSpPr>
          <p:nvPr/>
        </p:nvSpPr>
        <p:spPr bwMode="auto">
          <a:xfrm>
            <a:off x="828675" y="4546600"/>
            <a:ext cx="2163763" cy="825500"/>
          </a:xfrm>
          <a:prstGeom prst="ellipse">
            <a:avLst/>
          </a:prstGeom>
          <a:solidFill>
            <a:srgbClr val="FFFF99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en-US" sz="2000">
                <a:solidFill>
                  <a:srgbClr val="003300"/>
                </a:solidFill>
              </a:rPr>
              <a:t>Background</a:t>
            </a:r>
          </a:p>
        </p:txBody>
      </p:sp>
      <p:sp>
        <p:nvSpPr>
          <p:cNvPr id="331836" name="Oval 60"/>
          <p:cNvSpPr>
            <a:spLocks noChangeArrowheads="1"/>
          </p:cNvSpPr>
          <p:nvPr/>
        </p:nvSpPr>
        <p:spPr bwMode="auto">
          <a:xfrm>
            <a:off x="3714750" y="4530725"/>
            <a:ext cx="2163763" cy="825500"/>
          </a:xfrm>
          <a:prstGeom prst="ellipse">
            <a:avLst/>
          </a:prstGeom>
          <a:solidFill>
            <a:srgbClr val="FFFF99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en-US" sz="2000">
                <a:solidFill>
                  <a:srgbClr val="003300"/>
                </a:solidFill>
              </a:rPr>
              <a:t>Main narrative</a:t>
            </a:r>
          </a:p>
        </p:txBody>
      </p:sp>
      <p:sp>
        <p:nvSpPr>
          <p:cNvPr id="331837" name="Line 61"/>
          <p:cNvSpPr>
            <a:spLocks noChangeShapeType="1"/>
          </p:cNvSpPr>
          <p:nvPr/>
        </p:nvSpPr>
        <p:spPr bwMode="auto">
          <a:xfrm>
            <a:off x="3054350" y="4989513"/>
            <a:ext cx="547688" cy="3175"/>
          </a:xfrm>
          <a:prstGeom prst="line">
            <a:avLst/>
          </a:prstGeom>
          <a:noFill/>
          <a:ln w="28575">
            <a:solidFill>
              <a:srgbClr val="FF99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331846" name="Line 70"/>
          <p:cNvSpPr>
            <a:spLocks noChangeShapeType="1"/>
          </p:cNvSpPr>
          <p:nvPr/>
        </p:nvSpPr>
        <p:spPr bwMode="auto">
          <a:xfrm flipH="1">
            <a:off x="1201738" y="3576638"/>
            <a:ext cx="4970462" cy="0"/>
          </a:xfrm>
          <a:prstGeom prst="line">
            <a:avLst/>
          </a:prstGeom>
          <a:noFill/>
          <a:ln w="28575">
            <a:solidFill>
              <a:srgbClr val="FF99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331847" name="Freeform 71"/>
          <p:cNvSpPr>
            <a:spLocks/>
          </p:cNvSpPr>
          <p:nvPr/>
        </p:nvSpPr>
        <p:spPr bwMode="auto">
          <a:xfrm>
            <a:off x="860425" y="3576638"/>
            <a:ext cx="349250" cy="942975"/>
          </a:xfrm>
          <a:custGeom>
            <a:avLst/>
            <a:gdLst/>
            <a:ahLst/>
            <a:cxnLst>
              <a:cxn ang="0">
                <a:pos x="80" y="0"/>
              </a:cxn>
              <a:cxn ang="0">
                <a:pos x="0" y="153"/>
              </a:cxn>
              <a:cxn ang="0">
                <a:pos x="81" y="329"/>
              </a:cxn>
            </a:cxnLst>
            <a:rect l="0" t="0" r="r" b="b"/>
            <a:pathLst>
              <a:path w="81" h="329">
                <a:moveTo>
                  <a:pt x="80" y="0"/>
                </a:moveTo>
                <a:lnTo>
                  <a:pt x="0" y="153"/>
                </a:lnTo>
                <a:lnTo>
                  <a:pt x="81" y="329"/>
                </a:lnTo>
              </a:path>
            </a:pathLst>
          </a:custGeom>
          <a:noFill/>
          <a:ln w="28575" cap="flat" cmpd="sng">
            <a:solidFill>
              <a:srgbClr val="FF99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331839" name="Oval 63"/>
          <p:cNvSpPr>
            <a:spLocks noChangeArrowheads="1"/>
          </p:cNvSpPr>
          <p:nvPr/>
        </p:nvSpPr>
        <p:spPr bwMode="auto">
          <a:xfrm>
            <a:off x="6138863" y="3186113"/>
            <a:ext cx="2163762" cy="825500"/>
          </a:xfrm>
          <a:prstGeom prst="ellipse">
            <a:avLst/>
          </a:prstGeom>
          <a:solidFill>
            <a:srgbClr val="FFFF99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en-US" sz="2000">
                <a:solidFill>
                  <a:srgbClr val="003300"/>
                </a:solidFill>
              </a:rPr>
              <a:t>Conclusion</a:t>
            </a:r>
          </a:p>
        </p:txBody>
      </p:sp>
      <p:sp>
        <p:nvSpPr>
          <p:cNvPr id="331852" name="Freeform 76"/>
          <p:cNvSpPr>
            <a:spLocks/>
          </p:cNvSpPr>
          <p:nvPr/>
        </p:nvSpPr>
        <p:spPr bwMode="auto">
          <a:xfrm>
            <a:off x="7680325" y="4057650"/>
            <a:ext cx="368300" cy="936625"/>
          </a:xfrm>
          <a:custGeom>
            <a:avLst/>
            <a:gdLst/>
            <a:ahLst/>
            <a:cxnLst>
              <a:cxn ang="0">
                <a:pos x="0" y="590"/>
              </a:cxn>
              <a:cxn ang="0">
                <a:pos x="232" y="350"/>
              </a:cxn>
              <a:cxn ang="0">
                <a:pos x="86" y="0"/>
              </a:cxn>
            </a:cxnLst>
            <a:rect l="0" t="0" r="r" b="b"/>
            <a:pathLst>
              <a:path w="232" h="590">
                <a:moveTo>
                  <a:pt x="0" y="590"/>
                </a:moveTo>
                <a:lnTo>
                  <a:pt x="232" y="350"/>
                </a:lnTo>
                <a:lnTo>
                  <a:pt x="86" y="0"/>
                </a:lnTo>
              </a:path>
            </a:pathLst>
          </a:custGeom>
          <a:noFill/>
          <a:ln w="28575" cap="flat" cmpd="sng">
            <a:solidFill>
              <a:srgbClr val="FF99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331853" name="Text Box 77"/>
          <p:cNvSpPr txBox="1">
            <a:spLocks noChangeArrowheads="1"/>
          </p:cNvSpPr>
          <p:nvPr/>
        </p:nvSpPr>
        <p:spPr bwMode="auto">
          <a:xfrm>
            <a:off x="528638" y="1924050"/>
            <a:ext cx="80772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1" indent="-342900" algn="l">
              <a:spcBef>
                <a:spcPct val="50000"/>
              </a:spcBef>
              <a:buFontTx/>
              <a:buChar char="•"/>
            </a:pPr>
            <a:r>
              <a:rPr lang="en-US" sz="2400" b="1" dirty="0">
                <a:solidFill>
                  <a:srgbClr val="FFC000"/>
                </a:solidFill>
              </a:rPr>
              <a:t>Flashback</a:t>
            </a:r>
            <a:r>
              <a:rPr lang="en-US" sz="2400" dirty="0">
                <a:solidFill>
                  <a:srgbClr val="FFFF99"/>
                </a:solidFill>
              </a:rPr>
              <a:t>—Start at the end and then “flash back” to the earlier events that led up to that point. </a:t>
            </a:r>
            <a:endParaRPr lang="en-US" sz="2000" dirty="0">
              <a:solidFill>
                <a:srgbClr val="FFFF99"/>
              </a:solidFill>
            </a:endParaRPr>
          </a:p>
        </p:txBody>
      </p:sp>
      <p:pic>
        <p:nvPicPr>
          <p:cNvPr id="331855" name="Picture 7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03438" y="2898775"/>
            <a:ext cx="133350" cy="88900"/>
          </a:xfrm>
          <a:prstGeom prst="rect">
            <a:avLst/>
          </a:prstGeom>
          <a:noFill/>
        </p:spPr>
      </p:pic>
      <p:sp>
        <p:nvSpPr>
          <p:cNvPr id="331856" name="Rectangle 8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Writing an Autobiographical Narrative</a:t>
            </a:r>
            <a:r>
              <a:rPr lang="en-US" sz="2000" b="0"/>
              <a:t/>
            </a:r>
            <a:br>
              <a:rPr lang="en-US" sz="2000" b="0"/>
            </a:br>
            <a:r>
              <a:rPr lang="en-US" sz="2000" b="0"/>
              <a:t>Prewriting: Organize Your Details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318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331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31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31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318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31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31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31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1848" grpId="0" animBg="1"/>
      <p:bldP spid="331835" grpId="0" animBg="1"/>
      <p:bldP spid="331836" grpId="0" animBg="1"/>
      <p:bldP spid="331837" grpId="0" animBg="1"/>
      <p:bldP spid="331846" grpId="0" animBg="1"/>
      <p:bldP spid="331847" grpId="0" animBg="1"/>
      <p:bldP spid="331839" grpId="0" animBg="1"/>
      <p:bldP spid="33185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Text Box 2"/>
          <p:cNvSpPr txBox="1">
            <a:spLocks noChangeArrowheads="1"/>
          </p:cNvSpPr>
          <p:nvPr/>
        </p:nvSpPr>
        <p:spPr bwMode="auto">
          <a:xfrm>
            <a:off x="528638" y="1371600"/>
            <a:ext cx="7791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400" dirty="0">
                <a:solidFill>
                  <a:srgbClr val="FFFF99"/>
                </a:solidFill>
              </a:rPr>
              <a:t>Consider the </a:t>
            </a:r>
            <a:r>
              <a:rPr lang="en-US" sz="2400" b="1" dirty="0">
                <a:solidFill>
                  <a:srgbClr val="FFC000"/>
                </a:solidFill>
              </a:rPr>
              <a:t>pace</a:t>
            </a:r>
            <a:r>
              <a:rPr lang="en-US" sz="2400" dirty="0">
                <a:solidFill>
                  <a:srgbClr val="FFFF99"/>
                </a:solidFill>
              </a:rPr>
              <a:t> of your essay.</a:t>
            </a:r>
            <a:endParaRPr lang="en-US" sz="2000" dirty="0">
              <a:solidFill>
                <a:srgbClr val="FFFF99"/>
              </a:solidFill>
            </a:endParaRPr>
          </a:p>
        </p:txBody>
      </p:sp>
      <p:grpSp>
        <p:nvGrpSpPr>
          <p:cNvPr id="217119" name="Group 31"/>
          <p:cNvGrpSpPr>
            <a:grpSpLocks/>
          </p:cNvGrpSpPr>
          <p:nvPr/>
        </p:nvGrpSpPr>
        <p:grpSpPr bwMode="auto">
          <a:xfrm>
            <a:off x="528638" y="1962150"/>
            <a:ext cx="7793037" cy="457200"/>
            <a:chOff x="336" y="1425"/>
            <a:chExt cx="4909" cy="288"/>
          </a:xfrm>
        </p:grpSpPr>
        <p:sp>
          <p:nvSpPr>
            <p:cNvPr id="217107" name="Text Box 19"/>
            <p:cNvSpPr txBox="1">
              <a:spLocks noChangeArrowheads="1"/>
            </p:cNvSpPr>
            <p:nvPr/>
          </p:nvSpPr>
          <p:spPr bwMode="auto">
            <a:xfrm>
              <a:off x="336" y="1430"/>
              <a:ext cx="268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2000" b="1">
                  <a:solidFill>
                    <a:srgbClr val="FF9900"/>
                  </a:solidFill>
                </a:rPr>
                <a:t>Events that occurred rapidly</a:t>
              </a:r>
            </a:p>
          </p:txBody>
        </p:sp>
        <p:sp>
          <p:nvSpPr>
            <p:cNvPr id="217111" name="Text Box 23"/>
            <p:cNvSpPr txBox="1">
              <a:spLocks noChangeArrowheads="1"/>
            </p:cNvSpPr>
            <p:nvPr/>
          </p:nvSpPr>
          <p:spPr bwMode="auto">
            <a:xfrm>
              <a:off x="3325" y="1425"/>
              <a:ext cx="192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>
                <a:spcBef>
                  <a:spcPct val="50000"/>
                </a:spcBef>
              </a:pPr>
              <a:r>
                <a:rPr lang="en-US" sz="2000">
                  <a:solidFill>
                    <a:srgbClr val="FFFF99"/>
                  </a:solidFill>
                </a:rPr>
                <a:t>short, quick sentences</a:t>
              </a:r>
            </a:p>
          </p:txBody>
        </p:sp>
        <p:sp>
          <p:nvSpPr>
            <p:cNvPr id="217113" name="Line 25"/>
            <p:cNvSpPr>
              <a:spLocks noChangeShapeType="1"/>
            </p:cNvSpPr>
            <p:nvPr/>
          </p:nvSpPr>
          <p:spPr bwMode="auto">
            <a:xfrm>
              <a:off x="3018" y="1573"/>
              <a:ext cx="227" cy="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round/>
              <a:headEnd/>
              <a:tailEnd type="triangle" w="lg" len="lg"/>
            </a:ln>
            <a:effectLst/>
          </p:spPr>
          <p:txBody>
            <a:bodyPr wrap="none" anchor="ctr"/>
            <a:lstStyle/>
            <a:p>
              <a:endParaRPr lang="en-CA"/>
            </a:p>
          </p:txBody>
        </p:sp>
      </p:grpSp>
      <p:grpSp>
        <p:nvGrpSpPr>
          <p:cNvPr id="217121" name="Group 33"/>
          <p:cNvGrpSpPr>
            <a:grpSpLocks/>
          </p:cNvGrpSpPr>
          <p:nvPr/>
        </p:nvGrpSpPr>
        <p:grpSpPr bwMode="auto">
          <a:xfrm>
            <a:off x="528638" y="3525838"/>
            <a:ext cx="7783512" cy="457200"/>
            <a:chOff x="339" y="2403"/>
            <a:chExt cx="4903" cy="288"/>
          </a:xfrm>
        </p:grpSpPr>
        <p:sp>
          <p:nvSpPr>
            <p:cNvPr id="217108" name="Text Box 20"/>
            <p:cNvSpPr txBox="1">
              <a:spLocks noChangeArrowheads="1"/>
            </p:cNvSpPr>
            <p:nvPr/>
          </p:nvSpPr>
          <p:spPr bwMode="auto">
            <a:xfrm>
              <a:off x="339" y="2429"/>
              <a:ext cx="270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2000" b="1">
                  <a:solidFill>
                    <a:srgbClr val="FF9900"/>
                  </a:solidFill>
                </a:rPr>
                <a:t>Events that occurred slowly</a:t>
              </a:r>
            </a:p>
          </p:txBody>
        </p:sp>
        <p:sp>
          <p:nvSpPr>
            <p:cNvPr id="217114" name="Text Box 26"/>
            <p:cNvSpPr txBox="1">
              <a:spLocks noChangeArrowheads="1"/>
            </p:cNvSpPr>
            <p:nvPr/>
          </p:nvSpPr>
          <p:spPr bwMode="auto">
            <a:xfrm>
              <a:off x="3322" y="2403"/>
              <a:ext cx="192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>
                <a:spcBef>
                  <a:spcPct val="50000"/>
                </a:spcBef>
              </a:pPr>
              <a:r>
                <a:rPr lang="en-US" sz="2000">
                  <a:solidFill>
                    <a:srgbClr val="FFFF99"/>
                  </a:solidFill>
                </a:rPr>
                <a:t>longer sentences</a:t>
              </a:r>
            </a:p>
          </p:txBody>
        </p:sp>
        <p:sp>
          <p:nvSpPr>
            <p:cNvPr id="217115" name="Line 27"/>
            <p:cNvSpPr>
              <a:spLocks noChangeShapeType="1"/>
            </p:cNvSpPr>
            <p:nvPr/>
          </p:nvSpPr>
          <p:spPr bwMode="auto">
            <a:xfrm>
              <a:off x="3015" y="2551"/>
              <a:ext cx="227" cy="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round/>
              <a:headEnd/>
              <a:tailEnd type="triangle" w="lg" len="lg"/>
            </a:ln>
            <a:effectLst/>
          </p:spPr>
          <p:txBody>
            <a:bodyPr wrap="none" anchor="ctr"/>
            <a:lstStyle/>
            <a:p>
              <a:endParaRPr lang="en-CA"/>
            </a:p>
          </p:txBody>
        </p:sp>
      </p:grpSp>
      <p:sp>
        <p:nvSpPr>
          <p:cNvPr id="217116" name="Text Box 28"/>
          <p:cNvSpPr txBox="1">
            <a:spLocks noChangeArrowheads="1"/>
          </p:cNvSpPr>
          <p:nvPr/>
        </p:nvSpPr>
        <p:spPr bwMode="auto">
          <a:xfrm>
            <a:off x="528638" y="2627313"/>
            <a:ext cx="7785100" cy="70167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000" dirty="0" smtClean="0">
                <a:solidFill>
                  <a:srgbClr val="003300"/>
                </a:solidFill>
              </a:rPr>
              <a:t>The instructor jumped. </a:t>
            </a:r>
            <a:r>
              <a:rPr lang="en-US" sz="2000" dirty="0">
                <a:solidFill>
                  <a:srgbClr val="003300"/>
                </a:solidFill>
              </a:rPr>
              <a:t>Suddenly, we were airborne. I clutched the harness and shrieked.</a:t>
            </a:r>
          </a:p>
        </p:txBody>
      </p:sp>
      <p:sp>
        <p:nvSpPr>
          <p:cNvPr id="217117" name="Text Box 29"/>
          <p:cNvSpPr txBox="1">
            <a:spLocks noChangeArrowheads="1"/>
          </p:cNvSpPr>
          <p:nvPr/>
        </p:nvSpPr>
        <p:spPr bwMode="auto">
          <a:xfrm>
            <a:off x="528638" y="4191000"/>
            <a:ext cx="7785100" cy="1015663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000" dirty="0">
                <a:solidFill>
                  <a:srgbClr val="003300"/>
                </a:solidFill>
              </a:rPr>
              <a:t>Before we </a:t>
            </a:r>
            <a:r>
              <a:rPr lang="en-US" sz="2000" dirty="0" smtClean="0">
                <a:solidFill>
                  <a:srgbClr val="003300"/>
                </a:solidFill>
              </a:rPr>
              <a:t>strapped </a:t>
            </a:r>
            <a:r>
              <a:rPr lang="en-US" sz="2000" dirty="0">
                <a:solidFill>
                  <a:srgbClr val="003300"/>
                </a:solidFill>
              </a:rPr>
              <a:t>into the glider, the instructor explained exactly what would happen and answered my questions patiently.</a:t>
            </a:r>
          </a:p>
        </p:txBody>
      </p:sp>
      <p:sp>
        <p:nvSpPr>
          <p:cNvPr id="217124" name="Text Box 36"/>
          <p:cNvSpPr txBox="1">
            <a:spLocks noChangeArrowheads="1"/>
          </p:cNvSpPr>
          <p:nvPr/>
        </p:nvSpPr>
        <p:spPr bwMode="auto">
          <a:xfrm>
            <a:off x="6553200" y="5662613"/>
            <a:ext cx="2057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solidFill>
                  <a:srgbClr val="FFFF99"/>
                </a:solidFill>
              </a:rPr>
              <a:t>[End of Section]</a:t>
            </a:r>
          </a:p>
        </p:txBody>
      </p:sp>
      <p:pic>
        <p:nvPicPr>
          <p:cNvPr id="217125" name="Picture 3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65825" y="1611313"/>
            <a:ext cx="133350" cy="88900"/>
          </a:xfrm>
          <a:prstGeom prst="rect">
            <a:avLst/>
          </a:prstGeom>
          <a:noFill/>
        </p:spPr>
      </p:pic>
      <p:pic>
        <p:nvPicPr>
          <p:cNvPr id="217126" name="Picture 3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77250" y="3182938"/>
            <a:ext cx="133350" cy="88900"/>
          </a:xfrm>
          <a:prstGeom prst="rect">
            <a:avLst/>
          </a:prstGeom>
          <a:noFill/>
        </p:spPr>
      </p:pic>
      <p:sp>
        <p:nvSpPr>
          <p:cNvPr id="217128" name="Rectangle 4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Writing an Autobiographical Narrative</a:t>
            </a:r>
            <a:r>
              <a:rPr lang="en-US" sz="2000" b="0"/>
              <a:t/>
            </a:r>
            <a:br>
              <a:rPr lang="en-US" sz="2000" b="0"/>
            </a:br>
            <a:r>
              <a:rPr lang="en-US" sz="2000" b="0"/>
              <a:t>Prewriting: Organize Your Details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7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17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17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17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7116" grpId="0" animBg="1" autoUpdateAnimBg="0"/>
      <p:bldP spid="217117" grpId="0" animBg="1" autoUpdateAnimBg="0"/>
      <p:bldP spid="21712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940" name="Text Box 4"/>
          <p:cNvSpPr txBox="1">
            <a:spLocks noChangeArrowheads="1"/>
          </p:cNvSpPr>
          <p:nvPr/>
        </p:nvSpPr>
        <p:spPr bwMode="auto">
          <a:xfrm>
            <a:off x="533400" y="1370013"/>
            <a:ext cx="8077200" cy="11874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400">
                <a:solidFill>
                  <a:srgbClr val="FFFF99"/>
                </a:solidFill>
              </a:rPr>
              <a:t>		Choose a significant experience from your life as the subject of your narrative. Then, plan the details of the narrative.</a:t>
            </a:r>
          </a:p>
        </p:txBody>
      </p:sp>
      <p:pic>
        <p:nvPicPr>
          <p:cNvPr id="295944" name="Picture 8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58800" y="1425575"/>
            <a:ext cx="1724025" cy="361950"/>
          </a:xfrm>
          <a:prstGeom prst="rect">
            <a:avLst/>
          </a:prstGeom>
          <a:noFill/>
          <a:ln>
            <a:miter lim="800000"/>
            <a:headEnd/>
            <a:tailEnd/>
          </a:ln>
        </p:spPr>
      </p:pic>
      <p:sp>
        <p:nvSpPr>
          <p:cNvPr id="295956" name="Text Box 20"/>
          <p:cNvSpPr txBox="1">
            <a:spLocks noChangeArrowheads="1"/>
          </p:cNvSpPr>
          <p:nvPr/>
        </p:nvSpPr>
        <p:spPr bwMode="auto">
          <a:xfrm>
            <a:off x="6553200" y="5662613"/>
            <a:ext cx="2057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solidFill>
                  <a:srgbClr val="FFFF99"/>
                </a:solidFill>
              </a:rPr>
              <a:t>[End of Section]</a:t>
            </a:r>
          </a:p>
        </p:txBody>
      </p:sp>
      <p:sp>
        <p:nvSpPr>
          <p:cNvPr id="295957" name="Rectangle 2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Writing an Autobiographical Narrative</a:t>
            </a:r>
            <a:r>
              <a:rPr lang="en-US" sz="2000" b="0"/>
              <a:t/>
            </a:r>
            <a:br>
              <a:rPr lang="en-US" sz="2000" b="0"/>
            </a:br>
            <a:r>
              <a:rPr lang="en-US" sz="2000" b="0"/>
              <a:t>Prewriting: Practice and Apply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595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093" name="Rectangle 5"/>
          <p:cNvSpPr>
            <a:spLocks noGrp="1" noChangeArrowheads="1"/>
          </p:cNvSpPr>
          <p:nvPr>
            <p:ph type="title"/>
          </p:nvPr>
        </p:nvSpPr>
        <p:spPr>
          <a:xfrm>
            <a:off x="533400" y="2914650"/>
            <a:ext cx="8077200" cy="533400"/>
          </a:xfrm>
        </p:spPr>
        <p:txBody>
          <a:bodyPr/>
          <a:lstStyle/>
          <a:p>
            <a:r>
              <a:rPr lang="en-US"/>
              <a:t>The End</a:t>
            </a:r>
            <a:endParaRPr lang="en-US" b="0"/>
          </a:p>
        </p:txBody>
      </p:sp>
      <p:sp>
        <p:nvSpPr>
          <p:cNvPr id="345094" name="AutoShape 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727700" y="5942013"/>
            <a:ext cx="1851025" cy="915987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502" name="Text Box 14"/>
          <p:cNvSpPr txBox="1">
            <a:spLocks noChangeArrowheads="1"/>
          </p:cNvSpPr>
          <p:nvPr/>
        </p:nvSpPr>
        <p:spPr bwMode="auto">
          <a:xfrm>
            <a:off x="533400" y="1370013"/>
            <a:ext cx="8077200" cy="1370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400" b="1">
                <a:solidFill>
                  <a:srgbClr val="FF9900"/>
                </a:solidFill>
              </a:rPr>
              <a:t>Note</a:t>
            </a:r>
          </a:p>
          <a:p>
            <a:pPr algn="l">
              <a:spcBef>
                <a:spcPct val="50000"/>
              </a:spcBef>
            </a:pPr>
            <a:r>
              <a:rPr lang="en-US" sz="2400">
                <a:solidFill>
                  <a:srgbClr val="FFFF99"/>
                </a:solidFill>
              </a:rPr>
              <a:t>Be sure to choose an experience you feel comfortable sharing with an audience.</a:t>
            </a:r>
          </a:p>
        </p:txBody>
      </p:sp>
      <p:pic>
        <p:nvPicPr>
          <p:cNvPr id="319504" name="Picture 16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13675" y="5519738"/>
            <a:ext cx="796925" cy="420687"/>
          </a:xfrm>
          <a:prstGeom prst="rect">
            <a:avLst/>
          </a:prstGeom>
          <a:noFill/>
        </p:spPr>
      </p:pic>
      <p:sp>
        <p:nvSpPr>
          <p:cNvPr id="319505" name="Rectangle 1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Writing an Autobiographical Narrative</a:t>
            </a:r>
            <a:r>
              <a:rPr lang="en-US" sz="2000" b="0"/>
              <a:t/>
            </a:r>
            <a:br>
              <a:rPr lang="en-US" sz="2000" b="0"/>
            </a:br>
            <a:r>
              <a:rPr lang="en-US" sz="2000" b="0"/>
              <a:t>Prewriting: Choose an Experience</a:t>
            </a:r>
          </a:p>
        </p:txBody>
      </p:sp>
      <p:sp>
        <p:nvSpPr>
          <p:cNvPr id="319506" name="AutoShape 1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727700" y="6030913"/>
            <a:ext cx="2590800" cy="827087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4" name="Text Box 6"/>
          <p:cNvSpPr txBox="1">
            <a:spLocks noChangeArrowheads="1"/>
          </p:cNvSpPr>
          <p:nvPr/>
        </p:nvSpPr>
        <p:spPr bwMode="auto">
          <a:xfrm>
            <a:off x="528638" y="1370013"/>
            <a:ext cx="8081962" cy="173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400" b="1">
                <a:solidFill>
                  <a:srgbClr val="FF9900"/>
                </a:solidFill>
              </a:rPr>
              <a:t>Shifting Perspectives</a:t>
            </a:r>
          </a:p>
          <a:p>
            <a:pPr algn="l">
              <a:spcBef>
                <a:spcPct val="50000"/>
              </a:spcBef>
            </a:pPr>
            <a:r>
              <a:rPr lang="en-US" sz="2400">
                <a:solidFill>
                  <a:srgbClr val="FFFF99"/>
                </a:solidFill>
              </a:rPr>
              <a:t>You may also want to shift perspectives by imagining the thoughts and feelings of other people in the narrative. </a:t>
            </a:r>
          </a:p>
        </p:txBody>
      </p:sp>
      <p:sp>
        <p:nvSpPr>
          <p:cNvPr id="329735" name="Text Box 7"/>
          <p:cNvSpPr txBox="1">
            <a:spLocks noChangeArrowheads="1"/>
          </p:cNvSpPr>
          <p:nvPr/>
        </p:nvSpPr>
        <p:spPr bwMode="auto">
          <a:xfrm>
            <a:off x="533400" y="3281363"/>
            <a:ext cx="8077200" cy="100647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000">
                <a:solidFill>
                  <a:srgbClr val="003300"/>
                </a:solidFill>
              </a:rPr>
              <a:t>The instructor seemed to know that I’d love gliding once I got up there. He’d learned in his many years of teaching that humor was the best way to ease people’s fears.</a:t>
            </a:r>
          </a:p>
        </p:txBody>
      </p:sp>
      <p:pic>
        <p:nvPicPr>
          <p:cNvPr id="329737" name="Picture 9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13675" y="5519738"/>
            <a:ext cx="796925" cy="420687"/>
          </a:xfrm>
          <a:prstGeom prst="rect">
            <a:avLst/>
          </a:prstGeom>
          <a:noFill/>
        </p:spPr>
      </p:pic>
      <p:pic>
        <p:nvPicPr>
          <p:cNvPr id="329738" name="Picture 1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344988" y="2905125"/>
            <a:ext cx="133350" cy="88900"/>
          </a:xfrm>
          <a:prstGeom prst="rect">
            <a:avLst/>
          </a:prstGeom>
          <a:noFill/>
        </p:spPr>
      </p:pic>
      <p:sp>
        <p:nvSpPr>
          <p:cNvPr id="329739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Writing an Autobiographical Narrative</a:t>
            </a:r>
            <a:r>
              <a:rPr lang="en-US" sz="2000" b="0"/>
              <a:t/>
            </a:r>
            <a:br>
              <a:rPr lang="en-US" sz="2000" b="0"/>
            </a:br>
            <a:r>
              <a:rPr lang="en-US" sz="2000" b="0"/>
              <a:t>Prewriting: Gather Details</a:t>
            </a:r>
          </a:p>
        </p:txBody>
      </p:sp>
      <p:sp>
        <p:nvSpPr>
          <p:cNvPr id="329740" name="AutoShape 1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727700" y="6030913"/>
            <a:ext cx="2590800" cy="827087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97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9735" grpId="0" animBg="1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533400" y="1371600"/>
            <a:ext cx="8077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400" b="1">
                <a:solidFill>
                  <a:srgbClr val="FF9900"/>
                </a:solidFill>
              </a:rPr>
              <a:t>Assignment:</a:t>
            </a:r>
            <a:r>
              <a:rPr lang="en-US" sz="2400">
                <a:solidFill>
                  <a:srgbClr val="FFFF99"/>
                </a:solidFill>
              </a:rPr>
              <a:t> Write a narrative about a significant autobiographical experience.</a:t>
            </a:r>
          </a:p>
        </p:txBody>
      </p:sp>
      <p:sp>
        <p:nvSpPr>
          <p:cNvPr id="16418" name="Rectangle 3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Writing an Autobiographical Narrative</a:t>
            </a:r>
          </a:p>
        </p:txBody>
      </p:sp>
      <p:sp>
        <p:nvSpPr>
          <p:cNvPr id="16426" name="Text Box 42"/>
          <p:cNvSpPr txBox="1">
            <a:spLocks noChangeArrowheads="1"/>
          </p:cNvSpPr>
          <p:nvPr/>
        </p:nvSpPr>
        <p:spPr bwMode="auto">
          <a:xfrm>
            <a:off x="533400" y="2649538"/>
            <a:ext cx="8077200" cy="2795587"/>
          </a:xfrm>
          <a:prstGeom prst="rect">
            <a:avLst/>
          </a:prstGeom>
          <a:noFill/>
          <a:ln w="9525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lIns="137160" tIns="137160" rIns="137160" bIns="137160">
            <a:spAutoFit/>
          </a:bodyPr>
          <a:lstStyle/>
          <a:p>
            <a:pPr algn="l">
              <a:spcBef>
                <a:spcPct val="50000"/>
              </a:spcBef>
              <a:tabLst>
                <a:tab pos="457200" algn="l"/>
              </a:tabLst>
            </a:pPr>
            <a:r>
              <a:rPr lang="en-US" sz="2200">
                <a:solidFill>
                  <a:srgbClr val="FFFF99"/>
                </a:solidFill>
              </a:rPr>
              <a:t>What experiences stand out as memorable and important in your life? Were they events beyond your control, adventures you chose to have, or achievements you worked hard for? </a:t>
            </a:r>
          </a:p>
          <a:p>
            <a:pPr algn="l">
              <a:spcBef>
                <a:spcPct val="50000"/>
              </a:spcBef>
              <a:tabLst>
                <a:tab pos="457200" algn="l"/>
              </a:tabLst>
            </a:pPr>
            <a:r>
              <a:rPr lang="en-US" sz="2200">
                <a:solidFill>
                  <a:srgbClr val="FFFF99"/>
                </a:solidFill>
              </a:rPr>
              <a:t>Writing about an experience is a good way to explore its meaning</a:t>
            </a:r>
            <a:r>
              <a:rPr lang="en-US">
                <a:solidFill>
                  <a:srgbClr val="FFFF99"/>
                </a:solidFill>
              </a:rPr>
              <a:t>—</a:t>
            </a:r>
            <a:r>
              <a:rPr lang="en-US" sz="2200">
                <a:solidFill>
                  <a:srgbClr val="FFFF99"/>
                </a:solidFill>
              </a:rPr>
              <a:t>to discover and share how it has shaped who you are. What story does your life want to tell?</a:t>
            </a:r>
          </a:p>
        </p:txBody>
      </p:sp>
      <p:sp>
        <p:nvSpPr>
          <p:cNvPr id="16432" name="Text Box 48"/>
          <p:cNvSpPr txBox="1">
            <a:spLocks noChangeArrowheads="1"/>
          </p:cNvSpPr>
          <p:nvPr/>
        </p:nvSpPr>
        <p:spPr bwMode="auto">
          <a:xfrm>
            <a:off x="6553200" y="5662613"/>
            <a:ext cx="2057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solidFill>
                  <a:srgbClr val="FFFF99"/>
                </a:solidFill>
              </a:rPr>
              <a:t>[End of Section]</a:t>
            </a:r>
          </a:p>
        </p:txBody>
      </p:sp>
      <p:pic>
        <p:nvPicPr>
          <p:cNvPr id="16433" name="Picture 4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27638" y="1968500"/>
            <a:ext cx="133350" cy="889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26" grpId="0" animBg="1" autoUpdateAnimBg="0"/>
      <p:bldP spid="1643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533400" y="1371600"/>
            <a:ext cx="80772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400">
                <a:solidFill>
                  <a:srgbClr val="FFFF99"/>
                </a:solidFill>
              </a:rPr>
              <a:t>What are some of the defining moments of your life?</a:t>
            </a:r>
            <a:r>
              <a:rPr lang="en-US" sz="2000">
                <a:solidFill>
                  <a:srgbClr val="FFFF99"/>
                </a:solidFill>
              </a:rPr>
              <a:t> </a:t>
            </a:r>
            <a:r>
              <a:rPr lang="en-US" sz="2400">
                <a:solidFill>
                  <a:srgbClr val="FFFF99"/>
                </a:solidFill>
              </a:rPr>
              <a:t>Brainstorm a list of experiences you remember vividly.</a:t>
            </a:r>
          </a:p>
        </p:txBody>
      </p:sp>
      <p:grpSp>
        <p:nvGrpSpPr>
          <p:cNvPr id="21630" name="Group 126"/>
          <p:cNvGrpSpPr>
            <a:grpSpLocks/>
          </p:cNvGrpSpPr>
          <p:nvPr/>
        </p:nvGrpSpPr>
        <p:grpSpPr bwMode="auto">
          <a:xfrm>
            <a:off x="457200" y="2805113"/>
            <a:ext cx="3143250" cy="2001837"/>
            <a:chOff x="288" y="1725"/>
            <a:chExt cx="1980" cy="1261"/>
          </a:xfrm>
        </p:grpSpPr>
        <p:sp>
          <p:nvSpPr>
            <p:cNvPr id="21621" name="Cloud"/>
            <p:cNvSpPr>
              <a:spLocks noChangeAspect="1" noEditPoints="1" noChangeArrowheads="1"/>
            </p:cNvSpPr>
            <p:nvPr/>
          </p:nvSpPr>
          <p:spPr bwMode="auto">
            <a:xfrm>
              <a:off x="288" y="1725"/>
              <a:ext cx="1980" cy="1261"/>
            </a:xfrm>
            <a:custGeom>
              <a:avLst/>
              <a:gdLst>
                <a:gd name="T0" fmla="*/ 67 w 21600"/>
                <a:gd name="T1" fmla="*/ 10800 h 21600"/>
                <a:gd name="T2" fmla="*/ 10800 w 21600"/>
                <a:gd name="T3" fmla="*/ 21577 h 21600"/>
                <a:gd name="T4" fmla="*/ 21582 w 21600"/>
                <a:gd name="T5" fmla="*/ 10800 h 21600"/>
                <a:gd name="T6" fmla="*/ 10800 w 21600"/>
                <a:gd name="T7" fmla="*/ 1235 h 21600"/>
                <a:gd name="T8" fmla="*/ 2977 w 21600"/>
                <a:gd name="T9" fmla="*/ 3262 h 21600"/>
                <a:gd name="T10" fmla="*/ 17087 w 21600"/>
                <a:gd name="T11" fmla="*/ 173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949" y="7180"/>
                  </a:moveTo>
                  <a:cubicBezTo>
                    <a:pt x="841" y="7336"/>
                    <a:pt x="0" y="8613"/>
                    <a:pt x="0" y="10137"/>
                  </a:cubicBezTo>
                  <a:cubicBezTo>
                    <a:pt x="-1" y="11192"/>
                    <a:pt x="409" y="12169"/>
                    <a:pt x="1074" y="12702"/>
                  </a:cubicBezTo>
                  <a:lnTo>
                    <a:pt x="1063" y="12668"/>
                  </a:lnTo>
                  <a:cubicBezTo>
                    <a:pt x="685" y="13217"/>
                    <a:pt x="475" y="13940"/>
                    <a:pt x="475" y="14690"/>
                  </a:cubicBezTo>
                  <a:cubicBezTo>
                    <a:pt x="475" y="16325"/>
                    <a:pt x="1451" y="17650"/>
                    <a:pt x="2655" y="17650"/>
                  </a:cubicBezTo>
                  <a:cubicBezTo>
                    <a:pt x="2739" y="17650"/>
                    <a:pt x="2824" y="17643"/>
                    <a:pt x="2909" y="17629"/>
                  </a:cubicBezTo>
                  <a:lnTo>
                    <a:pt x="2897" y="17649"/>
                  </a:lnTo>
                  <a:cubicBezTo>
                    <a:pt x="3585" y="19288"/>
                    <a:pt x="4863" y="20300"/>
                    <a:pt x="6247" y="20300"/>
                  </a:cubicBezTo>
                  <a:cubicBezTo>
                    <a:pt x="6947" y="20299"/>
                    <a:pt x="7635" y="20039"/>
                    <a:pt x="8235" y="19546"/>
                  </a:cubicBezTo>
                  <a:lnTo>
                    <a:pt x="8229" y="19550"/>
                  </a:lnTo>
                  <a:cubicBezTo>
                    <a:pt x="8855" y="20829"/>
                    <a:pt x="9908" y="21597"/>
                    <a:pt x="11036" y="21597"/>
                  </a:cubicBezTo>
                  <a:cubicBezTo>
                    <a:pt x="12523" y="21596"/>
                    <a:pt x="13836" y="20267"/>
                    <a:pt x="14267" y="18324"/>
                  </a:cubicBezTo>
                  <a:lnTo>
                    <a:pt x="14270" y="18350"/>
                  </a:lnTo>
                  <a:cubicBezTo>
                    <a:pt x="14730" y="18740"/>
                    <a:pt x="15260" y="18947"/>
                    <a:pt x="15802" y="18947"/>
                  </a:cubicBezTo>
                  <a:cubicBezTo>
                    <a:pt x="17390" y="18946"/>
                    <a:pt x="18682" y="17205"/>
                    <a:pt x="18694" y="15045"/>
                  </a:cubicBezTo>
                  <a:lnTo>
                    <a:pt x="18689" y="15035"/>
                  </a:lnTo>
                  <a:cubicBezTo>
                    <a:pt x="20357" y="14710"/>
                    <a:pt x="21597" y="12765"/>
                    <a:pt x="21597" y="10472"/>
                  </a:cubicBezTo>
                  <a:cubicBezTo>
                    <a:pt x="21597" y="9456"/>
                    <a:pt x="21350" y="8469"/>
                    <a:pt x="20896" y="7663"/>
                  </a:cubicBezTo>
                  <a:lnTo>
                    <a:pt x="20889" y="7661"/>
                  </a:lnTo>
                  <a:cubicBezTo>
                    <a:pt x="21031" y="7208"/>
                    <a:pt x="21105" y="6721"/>
                    <a:pt x="21105" y="6228"/>
                  </a:cubicBezTo>
                  <a:cubicBezTo>
                    <a:pt x="21105" y="4588"/>
                    <a:pt x="20299" y="3150"/>
                    <a:pt x="19139" y="2719"/>
                  </a:cubicBezTo>
                  <a:lnTo>
                    <a:pt x="19148" y="2712"/>
                  </a:lnTo>
                  <a:cubicBezTo>
                    <a:pt x="18940" y="1142"/>
                    <a:pt x="17933" y="0"/>
                    <a:pt x="16758" y="0"/>
                  </a:cubicBezTo>
                  <a:cubicBezTo>
                    <a:pt x="16044" y="-1"/>
                    <a:pt x="15367" y="426"/>
                    <a:pt x="14905" y="1165"/>
                  </a:cubicBezTo>
                  <a:lnTo>
                    <a:pt x="14909" y="1170"/>
                  </a:lnTo>
                  <a:cubicBezTo>
                    <a:pt x="14497" y="432"/>
                    <a:pt x="13855" y="0"/>
                    <a:pt x="13174" y="0"/>
                  </a:cubicBezTo>
                  <a:cubicBezTo>
                    <a:pt x="12347" y="-1"/>
                    <a:pt x="11590" y="637"/>
                    <a:pt x="11221" y="1645"/>
                  </a:cubicBezTo>
                  <a:lnTo>
                    <a:pt x="11229" y="1694"/>
                  </a:lnTo>
                  <a:cubicBezTo>
                    <a:pt x="10730" y="1024"/>
                    <a:pt x="10058" y="650"/>
                    <a:pt x="9358" y="650"/>
                  </a:cubicBezTo>
                  <a:cubicBezTo>
                    <a:pt x="8372" y="649"/>
                    <a:pt x="7466" y="1391"/>
                    <a:pt x="7003" y="2578"/>
                  </a:cubicBezTo>
                  <a:lnTo>
                    <a:pt x="6995" y="2602"/>
                  </a:lnTo>
                  <a:cubicBezTo>
                    <a:pt x="6477" y="2189"/>
                    <a:pt x="5888" y="1972"/>
                    <a:pt x="5288" y="1972"/>
                  </a:cubicBezTo>
                  <a:cubicBezTo>
                    <a:pt x="3423" y="1972"/>
                    <a:pt x="1912" y="4029"/>
                    <a:pt x="1912" y="6567"/>
                  </a:cubicBezTo>
                  <a:cubicBezTo>
                    <a:pt x="1911" y="6774"/>
                    <a:pt x="1922" y="6981"/>
                    <a:pt x="1942" y="7186"/>
                  </a:cubicBezTo>
                  <a:close/>
                </a:path>
                <a:path w="21600" h="21600" fill="none" extrusionOk="0">
                  <a:moveTo>
                    <a:pt x="1074" y="12702"/>
                  </a:moveTo>
                  <a:cubicBezTo>
                    <a:pt x="1407" y="12969"/>
                    <a:pt x="1786" y="13110"/>
                    <a:pt x="2172" y="13110"/>
                  </a:cubicBezTo>
                  <a:cubicBezTo>
                    <a:pt x="2228" y="13109"/>
                    <a:pt x="2285" y="13107"/>
                    <a:pt x="2341" y="13101"/>
                  </a:cubicBezTo>
                </a:path>
                <a:path w="21600" h="21600" fill="none" extrusionOk="0">
                  <a:moveTo>
                    <a:pt x="2909" y="17629"/>
                  </a:moveTo>
                  <a:cubicBezTo>
                    <a:pt x="3099" y="17599"/>
                    <a:pt x="3285" y="17535"/>
                    <a:pt x="3463" y="17439"/>
                  </a:cubicBezTo>
                </a:path>
                <a:path w="21600" h="21600" fill="none" extrusionOk="0">
                  <a:moveTo>
                    <a:pt x="7895" y="18680"/>
                  </a:moveTo>
                  <a:cubicBezTo>
                    <a:pt x="7983" y="18985"/>
                    <a:pt x="8095" y="19277"/>
                    <a:pt x="8229" y="19550"/>
                  </a:cubicBezTo>
                </a:path>
                <a:path w="21600" h="21600" fill="none" extrusionOk="0">
                  <a:moveTo>
                    <a:pt x="14267" y="18324"/>
                  </a:moveTo>
                  <a:cubicBezTo>
                    <a:pt x="14336" y="18013"/>
                    <a:pt x="14380" y="17693"/>
                    <a:pt x="14400" y="17370"/>
                  </a:cubicBezTo>
                </a:path>
                <a:path w="21600" h="21600" fill="none" extrusionOk="0">
                  <a:moveTo>
                    <a:pt x="18694" y="15045"/>
                  </a:moveTo>
                  <a:cubicBezTo>
                    <a:pt x="18694" y="15034"/>
                    <a:pt x="18695" y="15024"/>
                    <a:pt x="18695" y="15013"/>
                  </a:cubicBezTo>
                  <a:cubicBezTo>
                    <a:pt x="18695" y="13508"/>
                    <a:pt x="18063" y="12136"/>
                    <a:pt x="17069" y="11477"/>
                  </a:cubicBezTo>
                </a:path>
                <a:path w="21600" h="21600" fill="none" extrusionOk="0">
                  <a:moveTo>
                    <a:pt x="20165" y="8999"/>
                  </a:moveTo>
                  <a:cubicBezTo>
                    <a:pt x="20479" y="8635"/>
                    <a:pt x="20726" y="8177"/>
                    <a:pt x="20889" y="7661"/>
                  </a:cubicBezTo>
                </a:path>
                <a:path w="21600" h="21600" fill="none" extrusionOk="0">
                  <a:moveTo>
                    <a:pt x="19186" y="3344"/>
                  </a:moveTo>
                  <a:cubicBezTo>
                    <a:pt x="19186" y="3328"/>
                    <a:pt x="19187" y="3313"/>
                    <a:pt x="19187" y="3297"/>
                  </a:cubicBezTo>
                  <a:cubicBezTo>
                    <a:pt x="19187" y="3101"/>
                    <a:pt x="19174" y="2905"/>
                    <a:pt x="19148" y="2712"/>
                  </a:cubicBezTo>
                </a:path>
                <a:path w="21600" h="21600" fill="none" extrusionOk="0">
                  <a:moveTo>
                    <a:pt x="14905" y="1165"/>
                  </a:moveTo>
                  <a:cubicBezTo>
                    <a:pt x="14754" y="1408"/>
                    <a:pt x="14629" y="1679"/>
                    <a:pt x="14535" y="1971"/>
                  </a:cubicBezTo>
                </a:path>
                <a:path w="21600" h="21600" fill="none" extrusionOk="0">
                  <a:moveTo>
                    <a:pt x="11221" y="1645"/>
                  </a:moveTo>
                  <a:cubicBezTo>
                    <a:pt x="11140" y="1866"/>
                    <a:pt x="11080" y="2099"/>
                    <a:pt x="11041" y="2340"/>
                  </a:cubicBezTo>
                </a:path>
                <a:path w="21600" h="21600" fill="none" extrusionOk="0">
                  <a:moveTo>
                    <a:pt x="7645" y="3276"/>
                  </a:moveTo>
                  <a:cubicBezTo>
                    <a:pt x="7449" y="3016"/>
                    <a:pt x="7231" y="2790"/>
                    <a:pt x="6995" y="2602"/>
                  </a:cubicBezTo>
                </a:path>
                <a:path w="21600" h="21600" fill="none" extrusionOk="0">
                  <a:moveTo>
                    <a:pt x="1942" y="7186"/>
                  </a:moveTo>
                  <a:cubicBezTo>
                    <a:pt x="1966" y="7426"/>
                    <a:pt x="2004" y="7663"/>
                    <a:pt x="2056" y="7895"/>
                  </a:cubicBezTo>
                </a:path>
              </a:pathLst>
            </a:custGeom>
            <a:solidFill>
              <a:srgbClr val="336666"/>
            </a:solidFill>
            <a:ln w="9525">
              <a:noFill/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endParaRPr lang="en-CA"/>
            </a:p>
          </p:txBody>
        </p:sp>
        <p:sp>
          <p:nvSpPr>
            <p:cNvPr id="21622" name="Text Box 118"/>
            <p:cNvSpPr txBox="1">
              <a:spLocks noChangeArrowheads="1"/>
            </p:cNvSpPr>
            <p:nvPr/>
          </p:nvSpPr>
          <p:spPr bwMode="auto">
            <a:xfrm>
              <a:off x="384" y="2022"/>
              <a:ext cx="1800" cy="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dirty="0">
                  <a:solidFill>
                    <a:schemeClr val="bg1"/>
                  </a:solidFill>
                </a:rPr>
                <a:t>moving from </a:t>
              </a:r>
              <a:r>
                <a:rPr lang="en-US" sz="2000" dirty="0" smtClean="0">
                  <a:solidFill>
                    <a:schemeClr val="bg1"/>
                  </a:solidFill>
                </a:rPr>
                <a:t>Bogota </a:t>
              </a:r>
              <a:r>
                <a:rPr lang="en-US" sz="2000" dirty="0">
                  <a:solidFill>
                    <a:schemeClr val="bg1"/>
                  </a:solidFill>
                </a:rPr>
                <a:t>to </a:t>
              </a:r>
              <a:r>
                <a:rPr lang="en-US" sz="2000" dirty="0" smtClean="0">
                  <a:solidFill>
                    <a:schemeClr val="bg1"/>
                  </a:solidFill>
                </a:rPr>
                <a:t>Armenia </a:t>
              </a:r>
              <a:r>
                <a:rPr lang="en-US" sz="2000" dirty="0">
                  <a:solidFill>
                    <a:schemeClr val="bg1"/>
                  </a:solidFill>
                </a:rPr>
                <a:t>when I was ten</a:t>
              </a:r>
            </a:p>
          </p:txBody>
        </p:sp>
      </p:grpSp>
      <p:grpSp>
        <p:nvGrpSpPr>
          <p:cNvPr id="21626" name="Group 122"/>
          <p:cNvGrpSpPr>
            <a:grpSpLocks/>
          </p:cNvGrpSpPr>
          <p:nvPr/>
        </p:nvGrpSpPr>
        <p:grpSpPr bwMode="auto">
          <a:xfrm>
            <a:off x="2781300" y="3971925"/>
            <a:ext cx="3352800" cy="1885950"/>
            <a:chOff x="1752" y="2460"/>
            <a:chExt cx="2112" cy="1188"/>
          </a:xfrm>
        </p:grpSpPr>
        <p:sp>
          <p:nvSpPr>
            <p:cNvPr id="21619" name="Cloud"/>
            <p:cNvSpPr>
              <a:spLocks noChangeAspect="1" noEditPoints="1" noChangeArrowheads="1"/>
            </p:cNvSpPr>
            <p:nvPr/>
          </p:nvSpPr>
          <p:spPr bwMode="auto">
            <a:xfrm>
              <a:off x="1752" y="2460"/>
              <a:ext cx="2112" cy="1188"/>
            </a:xfrm>
            <a:custGeom>
              <a:avLst/>
              <a:gdLst>
                <a:gd name="T0" fmla="*/ 67 w 21600"/>
                <a:gd name="T1" fmla="*/ 10800 h 21600"/>
                <a:gd name="T2" fmla="*/ 10800 w 21600"/>
                <a:gd name="T3" fmla="*/ 21577 h 21600"/>
                <a:gd name="T4" fmla="*/ 21582 w 21600"/>
                <a:gd name="T5" fmla="*/ 10800 h 21600"/>
                <a:gd name="T6" fmla="*/ 10800 w 21600"/>
                <a:gd name="T7" fmla="*/ 1235 h 21600"/>
                <a:gd name="T8" fmla="*/ 2977 w 21600"/>
                <a:gd name="T9" fmla="*/ 3262 h 21600"/>
                <a:gd name="T10" fmla="*/ 17087 w 21600"/>
                <a:gd name="T11" fmla="*/ 173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949" y="7180"/>
                  </a:moveTo>
                  <a:cubicBezTo>
                    <a:pt x="841" y="7336"/>
                    <a:pt x="0" y="8613"/>
                    <a:pt x="0" y="10137"/>
                  </a:cubicBezTo>
                  <a:cubicBezTo>
                    <a:pt x="-1" y="11192"/>
                    <a:pt x="409" y="12169"/>
                    <a:pt x="1074" y="12702"/>
                  </a:cubicBezTo>
                  <a:lnTo>
                    <a:pt x="1063" y="12668"/>
                  </a:lnTo>
                  <a:cubicBezTo>
                    <a:pt x="685" y="13217"/>
                    <a:pt x="475" y="13940"/>
                    <a:pt x="475" y="14690"/>
                  </a:cubicBezTo>
                  <a:cubicBezTo>
                    <a:pt x="475" y="16325"/>
                    <a:pt x="1451" y="17650"/>
                    <a:pt x="2655" y="17650"/>
                  </a:cubicBezTo>
                  <a:cubicBezTo>
                    <a:pt x="2739" y="17650"/>
                    <a:pt x="2824" y="17643"/>
                    <a:pt x="2909" y="17629"/>
                  </a:cubicBezTo>
                  <a:lnTo>
                    <a:pt x="2897" y="17649"/>
                  </a:lnTo>
                  <a:cubicBezTo>
                    <a:pt x="3585" y="19288"/>
                    <a:pt x="4863" y="20300"/>
                    <a:pt x="6247" y="20300"/>
                  </a:cubicBezTo>
                  <a:cubicBezTo>
                    <a:pt x="6947" y="20299"/>
                    <a:pt x="7635" y="20039"/>
                    <a:pt x="8235" y="19546"/>
                  </a:cubicBezTo>
                  <a:lnTo>
                    <a:pt x="8229" y="19550"/>
                  </a:lnTo>
                  <a:cubicBezTo>
                    <a:pt x="8855" y="20829"/>
                    <a:pt x="9908" y="21597"/>
                    <a:pt x="11036" y="21597"/>
                  </a:cubicBezTo>
                  <a:cubicBezTo>
                    <a:pt x="12523" y="21596"/>
                    <a:pt x="13836" y="20267"/>
                    <a:pt x="14267" y="18324"/>
                  </a:cubicBezTo>
                  <a:lnTo>
                    <a:pt x="14270" y="18350"/>
                  </a:lnTo>
                  <a:cubicBezTo>
                    <a:pt x="14730" y="18740"/>
                    <a:pt x="15260" y="18947"/>
                    <a:pt x="15802" y="18947"/>
                  </a:cubicBezTo>
                  <a:cubicBezTo>
                    <a:pt x="17390" y="18946"/>
                    <a:pt x="18682" y="17205"/>
                    <a:pt x="18694" y="15045"/>
                  </a:cubicBezTo>
                  <a:lnTo>
                    <a:pt x="18689" y="15035"/>
                  </a:lnTo>
                  <a:cubicBezTo>
                    <a:pt x="20357" y="14710"/>
                    <a:pt x="21597" y="12765"/>
                    <a:pt x="21597" y="10472"/>
                  </a:cubicBezTo>
                  <a:cubicBezTo>
                    <a:pt x="21597" y="9456"/>
                    <a:pt x="21350" y="8469"/>
                    <a:pt x="20896" y="7663"/>
                  </a:cubicBezTo>
                  <a:lnTo>
                    <a:pt x="20889" y="7661"/>
                  </a:lnTo>
                  <a:cubicBezTo>
                    <a:pt x="21031" y="7208"/>
                    <a:pt x="21105" y="6721"/>
                    <a:pt x="21105" y="6228"/>
                  </a:cubicBezTo>
                  <a:cubicBezTo>
                    <a:pt x="21105" y="4588"/>
                    <a:pt x="20299" y="3150"/>
                    <a:pt x="19139" y="2719"/>
                  </a:cubicBezTo>
                  <a:lnTo>
                    <a:pt x="19148" y="2712"/>
                  </a:lnTo>
                  <a:cubicBezTo>
                    <a:pt x="18940" y="1142"/>
                    <a:pt x="17933" y="0"/>
                    <a:pt x="16758" y="0"/>
                  </a:cubicBezTo>
                  <a:cubicBezTo>
                    <a:pt x="16044" y="-1"/>
                    <a:pt x="15367" y="426"/>
                    <a:pt x="14905" y="1165"/>
                  </a:cubicBezTo>
                  <a:lnTo>
                    <a:pt x="14909" y="1170"/>
                  </a:lnTo>
                  <a:cubicBezTo>
                    <a:pt x="14497" y="432"/>
                    <a:pt x="13855" y="0"/>
                    <a:pt x="13174" y="0"/>
                  </a:cubicBezTo>
                  <a:cubicBezTo>
                    <a:pt x="12347" y="-1"/>
                    <a:pt x="11590" y="637"/>
                    <a:pt x="11221" y="1645"/>
                  </a:cubicBezTo>
                  <a:lnTo>
                    <a:pt x="11229" y="1694"/>
                  </a:lnTo>
                  <a:cubicBezTo>
                    <a:pt x="10730" y="1024"/>
                    <a:pt x="10058" y="650"/>
                    <a:pt x="9358" y="650"/>
                  </a:cubicBezTo>
                  <a:cubicBezTo>
                    <a:pt x="8372" y="649"/>
                    <a:pt x="7466" y="1391"/>
                    <a:pt x="7003" y="2578"/>
                  </a:cubicBezTo>
                  <a:lnTo>
                    <a:pt x="6995" y="2602"/>
                  </a:lnTo>
                  <a:cubicBezTo>
                    <a:pt x="6477" y="2189"/>
                    <a:pt x="5888" y="1972"/>
                    <a:pt x="5288" y="1972"/>
                  </a:cubicBezTo>
                  <a:cubicBezTo>
                    <a:pt x="3423" y="1972"/>
                    <a:pt x="1912" y="4029"/>
                    <a:pt x="1912" y="6567"/>
                  </a:cubicBezTo>
                  <a:cubicBezTo>
                    <a:pt x="1911" y="6774"/>
                    <a:pt x="1922" y="6981"/>
                    <a:pt x="1942" y="7186"/>
                  </a:cubicBezTo>
                  <a:close/>
                </a:path>
                <a:path w="21600" h="21600" fill="none" extrusionOk="0">
                  <a:moveTo>
                    <a:pt x="1074" y="12702"/>
                  </a:moveTo>
                  <a:cubicBezTo>
                    <a:pt x="1407" y="12969"/>
                    <a:pt x="1786" y="13110"/>
                    <a:pt x="2172" y="13110"/>
                  </a:cubicBezTo>
                  <a:cubicBezTo>
                    <a:pt x="2228" y="13109"/>
                    <a:pt x="2285" y="13107"/>
                    <a:pt x="2341" y="13101"/>
                  </a:cubicBezTo>
                </a:path>
                <a:path w="21600" h="21600" fill="none" extrusionOk="0">
                  <a:moveTo>
                    <a:pt x="2909" y="17629"/>
                  </a:moveTo>
                  <a:cubicBezTo>
                    <a:pt x="3099" y="17599"/>
                    <a:pt x="3285" y="17535"/>
                    <a:pt x="3463" y="17439"/>
                  </a:cubicBezTo>
                </a:path>
                <a:path w="21600" h="21600" fill="none" extrusionOk="0">
                  <a:moveTo>
                    <a:pt x="7895" y="18680"/>
                  </a:moveTo>
                  <a:cubicBezTo>
                    <a:pt x="7983" y="18985"/>
                    <a:pt x="8095" y="19277"/>
                    <a:pt x="8229" y="19550"/>
                  </a:cubicBezTo>
                </a:path>
                <a:path w="21600" h="21600" fill="none" extrusionOk="0">
                  <a:moveTo>
                    <a:pt x="14267" y="18324"/>
                  </a:moveTo>
                  <a:cubicBezTo>
                    <a:pt x="14336" y="18013"/>
                    <a:pt x="14380" y="17693"/>
                    <a:pt x="14400" y="17370"/>
                  </a:cubicBezTo>
                </a:path>
                <a:path w="21600" h="21600" fill="none" extrusionOk="0">
                  <a:moveTo>
                    <a:pt x="18694" y="15045"/>
                  </a:moveTo>
                  <a:cubicBezTo>
                    <a:pt x="18694" y="15034"/>
                    <a:pt x="18695" y="15024"/>
                    <a:pt x="18695" y="15013"/>
                  </a:cubicBezTo>
                  <a:cubicBezTo>
                    <a:pt x="18695" y="13508"/>
                    <a:pt x="18063" y="12136"/>
                    <a:pt x="17069" y="11477"/>
                  </a:cubicBezTo>
                </a:path>
                <a:path w="21600" h="21600" fill="none" extrusionOk="0">
                  <a:moveTo>
                    <a:pt x="20165" y="8999"/>
                  </a:moveTo>
                  <a:cubicBezTo>
                    <a:pt x="20479" y="8635"/>
                    <a:pt x="20726" y="8177"/>
                    <a:pt x="20889" y="7661"/>
                  </a:cubicBezTo>
                </a:path>
                <a:path w="21600" h="21600" fill="none" extrusionOk="0">
                  <a:moveTo>
                    <a:pt x="19186" y="3344"/>
                  </a:moveTo>
                  <a:cubicBezTo>
                    <a:pt x="19186" y="3328"/>
                    <a:pt x="19187" y="3313"/>
                    <a:pt x="19187" y="3297"/>
                  </a:cubicBezTo>
                  <a:cubicBezTo>
                    <a:pt x="19187" y="3101"/>
                    <a:pt x="19174" y="2905"/>
                    <a:pt x="19148" y="2712"/>
                  </a:cubicBezTo>
                </a:path>
                <a:path w="21600" h="21600" fill="none" extrusionOk="0">
                  <a:moveTo>
                    <a:pt x="14905" y="1165"/>
                  </a:moveTo>
                  <a:cubicBezTo>
                    <a:pt x="14754" y="1408"/>
                    <a:pt x="14629" y="1679"/>
                    <a:pt x="14535" y="1971"/>
                  </a:cubicBezTo>
                </a:path>
                <a:path w="21600" h="21600" fill="none" extrusionOk="0">
                  <a:moveTo>
                    <a:pt x="11221" y="1645"/>
                  </a:moveTo>
                  <a:cubicBezTo>
                    <a:pt x="11140" y="1866"/>
                    <a:pt x="11080" y="2099"/>
                    <a:pt x="11041" y="2340"/>
                  </a:cubicBezTo>
                </a:path>
                <a:path w="21600" h="21600" fill="none" extrusionOk="0">
                  <a:moveTo>
                    <a:pt x="7645" y="3276"/>
                  </a:moveTo>
                  <a:cubicBezTo>
                    <a:pt x="7449" y="3016"/>
                    <a:pt x="7231" y="2790"/>
                    <a:pt x="6995" y="2602"/>
                  </a:cubicBezTo>
                </a:path>
                <a:path w="21600" h="21600" fill="none" extrusionOk="0">
                  <a:moveTo>
                    <a:pt x="1942" y="7186"/>
                  </a:moveTo>
                  <a:cubicBezTo>
                    <a:pt x="1966" y="7426"/>
                    <a:pt x="2004" y="7663"/>
                    <a:pt x="2056" y="7895"/>
                  </a:cubicBezTo>
                </a:path>
              </a:pathLst>
            </a:custGeom>
            <a:solidFill>
              <a:srgbClr val="336666"/>
            </a:solidFill>
            <a:ln w="9525">
              <a:noFill/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endParaRPr lang="en-CA"/>
            </a:p>
          </p:txBody>
        </p:sp>
        <p:sp>
          <p:nvSpPr>
            <p:cNvPr id="21623" name="Text Box 119"/>
            <p:cNvSpPr txBox="1">
              <a:spLocks noChangeArrowheads="1"/>
            </p:cNvSpPr>
            <p:nvPr/>
          </p:nvSpPr>
          <p:spPr bwMode="auto">
            <a:xfrm>
              <a:off x="1956" y="2856"/>
              <a:ext cx="1776" cy="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dirty="0" smtClean="0">
                  <a:solidFill>
                    <a:schemeClr val="bg1"/>
                  </a:solidFill>
                </a:rPr>
                <a:t>Paragliding in </a:t>
              </a:r>
              <a:r>
                <a:rPr lang="en-US" sz="2000" dirty="0" err="1" smtClean="0">
                  <a:solidFill>
                    <a:schemeClr val="bg1"/>
                  </a:solidFill>
                </a:rPr>
                <a:t>Panachi</a:t>
              </a:r>
              <a:r>
                <a:rPr lang="en-US" sz="2000" dirty="0" smtClean="0">
                  <a:solidFill>
                    <a:schemeClr val="bg1"/>
                  </a:solidFill>
                </a:rPr>
                <a:t> near San Gil </a:t>
              </a:r>
              <a:endParaRPr lang="en-US" sz="2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1627" name="Group 123"/>
          <p:cNvGrpSpPr>
            <a:grpSpLocks/>
          </p:cNvGrpSpPr>
          <p:nvPr/>
        </p:nvGrpSpPr>
        <p:grpSpPr bwMode="auto">
          <a:xfrm>
            <a:off x="5213350" y="2673350"/>
            <a:ext cx="3314700" cy="1798638"/>
            <a:chOff x="3109" y="1642"/>
            <a:chExt cx="2088" cy="1133"/>
          </a:xfrm>
        </p:grpSpPr>
        <p:sp>
          <p:nvSpPr>
            <p:cNvPr id="21620" name="Cloud"/>
            <p:cNvSpPr>
              <a:spLocks noChangeAspect="1" noEditPoints="1" noChangeArrowheads="1"/>
            </p:cNvSpPr>
            <p:nvPr/>
          </p:nvSpPr>
          <p:spPr bwMode="auto">
            <a:xfrm>
              <a:off x="3109" y="1642"/>
              <a:ext cx="2088" cy="1133"/>
            </a:xfrm>
            <a:custGeom>
              <a:avLst/>
              <a:gdLst>
                <a:gd name="T0" fmla="*/ 67 w 21600"/>
                <a:gd name="T1" fmla="*/ 10800 h 21600"/>
                <a:gd name="T2" fmla="*/ 10800 w 21600"/>
                <a:gd name="T3" fmla="*/ 21577 h 21600"/>
                <a:gd name="T4" fmla="*/ 21582 w 21600"/>
                <a:gd name="T5" fmla="*/ 10800 h 21600"/>
                <a:gd name="T6" fmla="*/ 10800 w 21600"/>
                <a:gd name="T7" fmla="*/ 1235 h 21600"/>
                <a:gd name="T8" fmla="*/ 2977 w 21600"/>
                <a:gd name="T9" fmla="*/ 3262 h 21600"/>
                <a:gd name="T10" fmla="*/ 17087 w 21600"/>
                <a:gd name="T11" fmla="*/ 173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949" y="7180"/>
                  </a:moveTo>
                  <a:cubicBezTo>
                    <a:pt x="841" y="7336"/>
                    <a:pt x="0" y="8613"/>
                    <a:pt x="0" y="10137"/>
                  </a:cubicBezTo>
                  <a:cubicBezTo>
                    <a:pt x="-1" y="11192"/>
                    <a:pt x="409" y="12169"/>
                    <a:pt x="1074" y="12702"/>
                  </a:cubicBezTo>
                  <a:lnTo>
                    <a:pt x="1063" y="12668"/>
                  </a:lnTo>
                  <a:cubicBezTo>
                    <a:pt x="685" y="13217"/>
                    <a:pt x="475" y="13940"/>
                    <a:pt x="475" y="14690"/>
                  </a:cubicBezTo>
                  <a:cubicBezTo>
                    <a:pt x="475" y="16325"/>
                    <a:pt x="1451" y="17650"/>
                    <a:pt x="2655" y="17650"/>
                  </a:cubicBezTo>
                  <a:cubicBezTo>
                    <a:pt x="2739" y="17650"/>
                    <a:pt x="2824" y="17643"/>
                    <a:pt x="2909" y="17629"/>
                  </a:cubicBezTo>
                  <a:lnTo>
                    <a:pt x="2897" y="17649"/>
                  </a:lnTo>
                  <a:cubicBezTo>
                    <a:pt x="3585" y="19288"/>
                    <a:pt x="4863" y="20300"/>
                    <a:pt x="6247" y="20300"/>
                  </a:cubicBezTo>
                  <a:cubicBezTo>
                    <a:pt x="6947" y="20299"/>
                    <a:pt x="7635" y="20039"/>
                    <a:pt x="8235" y="19546"/>
                  </a:cubicBezTo>
                  <a:lnTo>
                    <a:pt x="8229" y="19550"/>
                  </a:lnTo>
                  <a:cubicBezTo>
                    <a:pt x="8855" y="20829"/>
                    <a:pt x="9908" y="21597"/>
                    <a:pt x="11036" y="21597"/>
                  </a:cubicBezTo>
                  <a:cubicBezTo>
                    <a:pt x="12523" y="21596"/>
                    <a:pt x="13836" y="20267"/>
                    <a:pt x="14267" y="18324"/>
                  </a:cubicBezTo>
                  <a:lnTo>
                    <a:pt x="14270" y="18350"/>
                  </a:lnTo>
                  <a:cubicBezTo>
                    <a:pt x="14730" y="18740"/>
                    <a:pt x="15260" y="18947"/>
                    <a:pt x="15802" y="18947"/>
                  </a:cubicBezTo>
                  <a:cubicBezTo>
                    <a:pt x="17390" y="18946"/>
                    <a:pt x="18682" y="17205"/>
                    <a:pt x="18694" y="15045"/>
                  </a:cubicBezTo>
                  <a:lnTo>
                    <a:pt x="18689" y="15035"/>
                  </a:lnTo>
                  <a:cubicBezTo>
                    <a:pt x="20357" y="14710"/>
                    <a:pt x="21597" y="12765"/>
                    <a:pt x="21597" y="10472"/>
                  </a:cubicBezTo>
                  <a:cubicBezTo>
                    <a:pt x="21597" y="9456"/>
                    <a:pt x="21350" y="8469"/>
                    <a:pt x="20896" y="7663"/>
                  </a:cubicBezTo>
                  <a:lnTo>
                    <a:pt x="20889" y="7661"/>
                  </a:lnTo>
                  <a:cubicBezTo>
                    <a:pt x="21031" y="7208"/>
                    <a:pt x="21105" y="6721"/>
                    <a:pt x="21105" y="6228"/>
                  </a:cubicBezTo>
                  <a:cubicBezTo>
                    <a:pt x="21105" y="4588"/>
                    <a:pt x="20299" y="3150"/>
                    <a:pt x="19139" y="2719"/>
                  </a:cubicBezTo>
                  <a:lnTo>
                    <a:pt x="19148" y="2712"/>
                  </a:lnTo>
                  <a:cubicBezTo>
                    <a:pt x="18940" y="1142"/>
                    <a:pt x="17933" y="0"/>
                    <a:pt x="16758" y="0"/>
                  </a:cubicBezTo>
                  <a:cubicBezTo>
                    <a:pt x="16044" y="-1"/>
                    <a:pt x="15367" y="426"/>
                    <a:pt x="14905" y="1165"/>
                  </a:cubicBezTo>
                  <a:lnTo>
                    <a:pt x="14909" y="1170"/>
                  </a:lnTo>
                  <a:cubicBezTo>
                    <a:pt x="14497" y="432"/>
                    <a:pt x="13855" y="0"/>
                    <a:pt x="13174" y="0"/>
                  </a:cubicBezTo>
                  <a:cubicBezTo>
                    <a:pt x="12347" y="-1"/>
                    <a:pt x="11590" y="637"/>
                    <a:pt x="11221" y="1645"/>
                  </a:cubicBezTo>
                  <a:lnTo>
                    <a:pt x="11229" y="1694"/>
                  </a:lnTo>
                  <a:cubicBezTo>
                    <a:pt x="10730" y="1024"/>
                    <a:pt x="10058" y="650"/>
                    <a:pt x="9358" y="650"/>
                  </a:cubicBezTo>
                  <a:cubicBezTo>
                    <a:pt x="8372" y="649"/>
                    <a:pt x="7466" y="1391"/>
                    <a:pt x="7003" y="2578"/>
                  </a:cubicBezTo>
                  <a:lnTo>
                    <a:pt x="6995" y="2602"/>
                  </a:lnTo>
                  <a:cubicBezTo>
                    <a:pt x="6477" y="2189"/>
                    <a:pt x="5888" y="1972"/>
                    <a:pt x="5288" y="1972"/>
                  </a:cubicBezTo>
                  <a:cubicBezTo>
                    <a:pt x="3423" y="1972"/>
                    <a:pt x="1912" y="4029"/>
                    <a:pt x="1912" y="6567"/>
                  </a:cubicBezTo>
                  <a:cubicBezTo>
                    <a:pt x="1911" y="6774"/>
                    <a:pt x="1922" y="6981"/>
                    <a:pt x="1942" y="7186"/>
                  </a:cubicBezTo>
                  <a:close/>
                </a:path>
                <a:path w="21600" h="21600" fill="none" extrusionOk="0">
                  <a:moveTo>
                    <a:pt x="1074" y="12702"/>
                  </a:moveTo>
                  <a:cubicBezTo>
                    <a:pt x="1407" y="12969"/>
                    <a:pt x="1786" y="13110"/>
                    <a:pt x="2172" y="13110"/>
                  </a:cubicBezTo>
                  <a:cubicBezTo>
                    <a:pt x="2228" y="13109"/>
                    <a:pt x="2285" y="13107"/>
                    <a:pt x="2341" y="13101"/>
                  </a:cubicBezTo>
                </a:path>
                <a:path w="21600" h="21600" fill="none" extrusionOk="0">
                  <a:moveTo>
                    <a:pt x="2909" y="17629"/>
                  </a:moveTo>
                  <a:cubicBezTo>
                    <a:pt x="3099" y="17599"/>
                    <a:pt x="3285" y="17535"/>
                    <a:pt x="3463" y="17439"/>
                  </a:cubicBezTo>
                </a:path>
                <a:path w="21600" h="21600" fill="none" extrusionOk="0">
                  <a:moveTo>
                    <a:pt x="7895" y="18680"/>
                  </a:moveTo>
                  <a:cubicBezTo>
                    <a:pt x="7983" y="18985"/>
                    <a:pt x="8095" y="19277"/>
                    <a:pt x="8229" y="19550"/>
                  </a:cubicBezTo>
                </a:path>
                <a:path w="21600" h="21600" fill="none" extrusionOk="0">
                  <a:moveTo>
                    <a:pt x="14267" y="18324"/>
                  </a:moveTo>
                  <a:cubicBezTo>
                    <a:pt x="14336" y="18013"/>
                    <a:pt x="14380" y="17693"/>
                    <a:pt x="14400" y="17370"/>
                  </a:cubicBezTo>
                </a:path>
                <a:path w="21600" h="21600" fill="none" extrusionOk="0">
                  <a:moveTo>
                    <a:pt x="18694" y="15045"/>
                  </a:moveTo>
                  <a:cubicBezTo>
                    <a:pt x="18694" y="15034"/>
                    <a:pt x="18695" y="15024"/>
                    <a:pt x="18695" y="15013"/>
                  </a:cubicBezTo>
                  <a:cubicBezTo>
                    <a:pt x="18695" y="13508"/>
                    <a:pt x="18063" y="12136"/>
                    <a:pt x="17069" y="11477"/>
                  </a:cubicBezTo>
                </a:path>
                <a:path w="21600" h="21600" fill="none" extrusionOk="0">
                  <a:moveTo>
                    <a:pt x="20165" y="8999"/>
                  </a:moveTo>
                  <a:cubicBezTo>
                    <a:pt x="20479" y="8635"/>
                    <a:pt x="20726" y="8177"/>
                    <a:pt x="20889" y="7661"/>
                  </a:cubicBezTo>
                </a:path>
                <a:path w="21600" h="21600" fill="none" extrusionOk="0">
                  <a:moveTo>
                    <a:pt x="19186" y="3344"/>
                  </a:moveTo>
                  <a:cubicBezTo>
                    <a:pt x="19186" y="3328"/>
                    <a:pt x="19187" y="3313"/>
                    <a:pt x="19187" y="3297"/>
                  </a:cubicBezTo>
                  <a:cubicBezTo>
                    <a:pt x="19187" y="3101"/>
                    <a:pt x="19174" y="2905"/>
                    <a:pt x="19148" y="2712"/>
                  </a:cubicBezTo>
                </a:path>
                <a:path w="21600" h="21600" fill="none" extrusionOk="0">
                  <a:moveTo>
                    <a:pt x="14905" y="1165"/>
                  </a:moveTo>
                  <a:cubicBezTo>
                    <a:pt x="14754" y="1408"/>
                    <a:pt x="14629" y="1679"/>
                    <a:pt x="14535" y="1971"/>
                  </a:cubicBezTo>
                </a:path>
                <a:path w="21600" h="21600" fill="none" extrusionOk="0">
                  <a:moveTo>
                    <a:pt x="11221" y="1645"/>
                  </a:moveTo>
                  <a:cubicBezTo>
                    <a:pt x="11140" y="1866"/>
                    <a:pt x="11080" y="2099"/>
                    <a:pt x="11041" y="2340"/>
                  </a:cubicBezTo>
                </a:path>
                <a:path w="21600" h="21600" fill="none" extrusionOk="0">
                  <a:moveTo>
                    <a:pt x="7645" y="3276"/>
                  </a:moveTo>
                  <a:cubicBezTo>
                    <a:pt x="7449" y="3016"/>
                    <a:pt x="7231" y="2790"/>
                    <a:pt x="6995" y="2602"/>
                  </a:cubicBezTo>
                </a:path>
                <a:path w="21600" h="21600" fill="none" extrusionOk="0">
                  <a:moveTo>
                    <a:pt x="1942" y="7186"/>
                  </a:moveTo>
                  <a:cubicBezTo>
                    <a:pt x="1966" y="7426"/>
                    <a:pt x="2004" y="7663"/>
                    <a:pt x="2056" y="7895"/>
                  </a:cubicBezTo>
                </a:path>
              </a:pathLst>
            </a:custGeom>
            <a:solidFill>
              <a:srgbClr val="336666"/>
            </a:solidFill>
            <a:ln w="9525">
              <a:noFill/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endParaRPr lang="en-CA"/>
            </a:p>
          </p:txBody>
        </p:sp>
        <p:sp>
          <p:nvSpPr>
            <p:cNvPr id="21624" name="Text Box 120"/>
            <p:cNvSpPr txBox="1">
              <a:spLocks noChangeArrowheads="1"/>
            </p:cNvSpPr>
            <p:nvPr/>
          </p:nvSpPr>
          <p:spPr bwMode="auto">
            <a:xfrm>
              <a:off x="3236" y="1924"/>
              <a:ext cx="1928" cy="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dirty="0" smtClean="0">
                  <a:solidFill>
                    <a:schemeClr val="bg1"/>
                  </a:solidFill>
                </a:rPr>
                <a:t>Visiting my cousins in Miami for the first time.</a:t>
              </a:r>
              <a:endParaRPr lang="en-US" sz="2000" dirty="0"/>
            </a:p>
          </p:txBody>
        </p:sp>
      </p:grpSp>
      <p:pic>
        <p:nvPicPr>
          <p:cNvPr id="21632" name="Picture 12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30613" y="2327275"/>
            <a:ext cx="133350" cy="88900"/>
          </a:xfrm>
          <a:prstGeom prst="rect">
            <a:avLst/>
          </a:prstGeom>
          <a:noFill/>
        </p:spPr>
      </p:pic>
      <p:sp>
        <p:nvSpPr>
          <p:cNvPr id="21633" name="Rectangle 12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Writing an Autobiographical Narrative</a:t>
            </a:r>
            <a:r>
              <a:rPr lang="en-US" sz="2000" b="0"/>
              <a:t/>
            </a:r>
            <a:br>
              <a:rPr lang="en-US" sz="2000" b="0"/>
            </a:br>
            <a:r>
              <a:rPr lang="en-US" sz="2000" b="0"/>
              <a:t>Prewriting: Choose an Experience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1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1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1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538" name="Text Box 1026"/>
          <p:cNvSpPr txBox="1">
            <a:spLocks noChangeArrowheads="1"/>
          </p:cNvSpPr>
          <p:nvPr/>
        </p:nvSpPr>
        <p:spPr bwMode="auto">
          <a:xfrm>
            <a:off x="533400" y="1370013"/>
            <a:ext cx="8077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400" dirty="0">
                <a:solidFill>
                  <a:srgbClr val="FFFF99"/>
                </a:solidFill>
              </a:rPr>
              <a:t>Choose the experience that stirs up the most vivid memories or feelings. </a:t>
            </a:r>
          </a:p>
        </p:txBody>
      </p:sp>
      <p:sp>
        <p:nvSpPr>
          <p:cNvPr id="321547" name="Text Box 1035"/>
          <p:cNvSpPr txBox="1">
            <a:spLocks noChangeArrowheads="1"/>
          </p:cNvSpPr>
          <p:nvPr/>
        </p:nvSpPr>
        <p:spPr bwMode="auto">
          <a:xfrm>
            <a:off x="533400" y="3313113"/>
            <a:ext cx="4729163" cy="1015663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000" dirty="0">
                <a:solidFill>
                  <a:srgbClr val="003300"/>
                </a:solidFill>
              </a:rPr>
              <a:t>We took </a:t>
            </a:r>
            <a:r>
              <a:rPr lang="en-US" sz="2000" dirty="0" smtClean="0">
                <a:solidFill>
                  <a:srgbClr val="003300"/>
                </a:solidFill>
              </a:rPr>
              <a:t>the bus from </a:t>
            </a:r>
            <a:r>
              <a:rPr lang="en-US" sz="2000" dirty="0" err="1" smtClean="0">
                <a:solidFill>
                  <a:srgbClr val="003300"/>
                </a:solidFill>
              </a:rPr>
              <a:t>Bucharamanga</a:t>
            </a:r>
            <a:r>
              <a:rPr lang="en-US" sz="2000" dirty="0" smtClean="0">
                <a:solidFill>
                  <a:srgbClr val="003300"/>
                </a:solidFill>
              </a:rPr>
              <a:t> to San Gil, and then another bus to </a:t>
            </a:r>
            <a:r>
              <a:rPr lang="en-US" sz="2000" dirty="0" err="1" smtClean="0">
                <a:solidFill>
                  <a:srgbClr val="003300"/>
                </a:solidFill>
              </a:rPr>
              <a:t>Panachi</a:t>
            </a:r>
            <a:r>
              <a:rPr lang="en-US" sz="2000" dirty="0" smtClean="0">
                <a:solidFill>
                  <a:srgbClr val="003300"/>
                </a:solidFill>
              </a:rPr>
              <a:t>.</a:t>
            </a:r>
            <a:endParaRPr lang="en-US" sz="2000" dirty="0">
              <a:solidFill>
                <a:srgbClr val="003300"/>
              </a:solidFill>
            </a:endParaRPr>
          </a:p>
        </p:txBody>
      </p:sp>
      <p:sp>
        <p:nvSpPr>
          <p:cNvPr id="321548" name="Text Box 1036"/>
          <p:cNvSpPr txBox="1">
            <a:spLocks noChangeArrowheads="1"/>
          </p:cNvSpPr>
          <p:nvPr/>
        </p:nvSpPr>
        <p:spPr bwMode="auto">
          <a:xfrm>
            <a:off x="533400" y="4489450"/>
            <a:ext cx="4729163" cy="70167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000" dirty="0">
                <a:solidFill>
                  <a:srgbClr val="003300"/>
                </a:solidFill>
              </a:rPr>
              <a:t>People were hang gliding off </a:t>
            </a:r>
            <a:r>
              <a:rPr lang="en-US" sz="2000" dirty="0" smtClean="0">
                <a:solidFill>
                  <a:srgbClr val="003300"/>
                </a:solidFill>
              </a:rPr>
              <a:t>the cliff—it </a:t>
            </a:r>
            <a:r>
              <a:rPr lang="en-US" sz="2000" dirty="0">
                <a:solidFill>
                  <a:srgbClr val="003300"/>
                </a:solidFill>
              </a:rPr>
              <a:t>looked scary but fun</a:t>
            </a:r>
          </a:p>
        </p:txBody>
      </p:sp>
      <p:sp>
        <p:nvSpPr>
          <p:cNvPr id="321551" name="Text Box 1039"/>
          <p:cNvSpPr txBox="1">
            <a:spLocks noChangeArrowheads="1"/>
          </p:cNvSpPr>
          <p:nvPr/>
        </p:nvSpPr>
        <p:spPr bwMode="auto">
          <a:xfrm>
            <a:off x="533400" y="2422525"/>
            <a:ext cx="4729163" cy="707886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000" dirty="0" smtClean="0">
                <a:solidFill>
                  <a:srgbClr val="003300"/>
                </a:solidFill>
              </a:rPr>
              <a:t>Paragliding </a:t>
            </a:r>
            <a:r>
              <a:rPr lang="en-US" sz="2000" dirty="0">
                <a:solidFill>
                  <a:srgbClr val="003300"/>
                </a:solidFill>
              </a:rPr>
              <a:t>made me feel free as a bird</a:t>
            </a:r>
          </a:p>
        </p:txBody>
      </p:sp>
      <p:sp>
        <p:nvSpPr>
          <p:cNvPr id="321560" name="Text Box 1048"/>
          <p:cNvSpPr txBox="1">
            <a:spLocks noChangeArrowheads="1"/>
          </p:cNvSpPr>
          <p:nvPr/>
        </p:nvSpPr>
        <p:spPr bwMode="auto">
          <a:xfrm>
            <a:off x="528638" y="5641975"/>
            <a:ext cx="1069975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solidFill>
                  <a:srgbClr val="FFFF99"/>
                </a:solidFill>
                <a:hlinkClick r:id="rId3" action="ppaction://hlinksldjump"/>
              </a:rPr>
              <a:t>Note</a:t>
            </a:r>
            <a:endParaRPr lang="en-US">
              <a:solidFill>
                <a:srgbClr val="FFFF99"/>
              </a:solidFill>
            </a:endParaRPr>
          </a:p>
        </p:txBody>
      </p:sp>
      <p:sp>
        <p:nvSpPr>
          <p:cNvPr id="321566" name="Text Box 1054"/>
          <p:cNvSpPr txBox="1">
            <a:spLocks noChangeArrowheads="1"/>
          </p:cNvSpPr>
          <p:nvPr/>
        </p:nvSpPr>
        <p:spPr bwMode="auto">
          <a:xfrm>
            <a:off x="6553200" y="5662613"/>
            <a:ext cx="2057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solidFill>
                  <a:srgbClr val="FFFF99"/>
                </a:solidFill>
              </a:rPr>
              <a:t>[End of Section]</a:t>
            </a:r>
          </a:p>
        </p:txBody>
      </p:sp>
      <p:pic>
        <p:nvPicPr>
          <p:cNvPr id="321567" name="Picture 105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89413" y="2009775"/>
            <a:ext cx="133350" cy="88900"/>
          </a:xfrm>
          <a:prstGeom prst="rect">
            <a:avLst/>
          </a:prstGeom>
          <a:noFill/>
        </p:spPr>
      </p:pic>
      <p:pic>
        <p:nvPicPr>
          <p:cNvPr id="321568" name="Picture 105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19713" y="3035300"/>
            <a:ext cx="133350" cy="88900"/>
          </a:xfrm>
          <a:prstGeom prst="rect">
            <a:avLst/>
          </a:prstGeom>
          <a:noFill/>
        </p:spPr>
      </p:pic>
      <p:pic>
        <p:nvPicPr>
          <p:cNvPr id="321569" name="Picture 105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16538" y="4187825"/>
            <a:ext cx="133350" cy="88900"/>
          </a:xfrm>
          <a:prstGeom prst="rect">
            <a:avLst/>
          </a:prstGeom>
          <a:noFill/>
        </p:spPr>
      </p:pic>
      <p:sp>
        <p:nvSpPr>
          <p:cNvPr id="321571" name="Rectangle 1059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Writing an Autobiographical Narrative</a:t>
            </a:r>
            <a:r>
              <a:rPr lang="en-US" sz="2000" b="0"/>
              <a:t/>
            </a:r>
            <a:br>
              <a:rPr lang="en-US" sz="2000" b="0"/>
            </a:br>
            <a:r>
              <a:rPr lang="en-US" sz="2000" b="0"/>
              <a:t>Prewriting: Choose an Experience</a:t>
            </a:r>
          </a:p>
        </p:txBody>
      </p:sp>
      <p:pic>
        <p:nvPicPr>
          <p:cNvPr id="347138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38800" y="2133600"/>
            <a:ext cx="2105025" cy="181544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</p:pic>
      <p:pic>
        <p:nvPicPr>
          <p:cNvPr id="347139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867400" y="3886200"/>
            <a:ext cx="2652579" cy="181927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21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21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21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1547" grpId="0" animBg="1" autoUpdateAnimBg="0"/>
      <p:bldP spid="321548" grpId="0" animBg="1" autoUpdateAnimBg="0"/>
      <p:bldP spid="321551" grpId="0" animBg="1" autoUpdateAnimBg="0"/>
      <p:bldP spid="321560" grpId="0"/>
      <p:bldP spid="32156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Text Box 2"/>
          <p:cNvSpPr txBox="1">
            <a:spLocks noChangeArrowheads="1"/>
          </p:cNvSpPr>
          <p:nvPr/>
        </p:nvSpPr>
        <p:spPr bwMode="auto">
          <a:xfrm>
            <a:off x="528638" y="1371600"/>
            <a:ext cx="7791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400" b="1">
                <a:solidFill>
                  <a:srgbClr val="FF9900"/>
                </a:solidFill>
              </a:rPr>
              <a:t>Purpose</a:t>
            </a:r>
            <a:endParaRPr lang="en-US" sz="2400">
              <a:solidFill>
                <a:srgbClr val="FF9900"/>
              </a:solidFill>
            </a:endParaRPr>
          </a:p>
        </p:txBody>
      </p:sp>
      <p:sp>
        <p:nvSpPr>
          <p:cNvPr id="192519" name="Text Box 7"/>
          <p:cNvSpPr txBox="1">
            <a:spLocks noChangeArrowheads="1"/>
          </p:cNvSpPr>
          <p:nvPr/>
        </p:nvSpPr>
        <p:spPr bwMode="auto">
          <a:xfrm>
            <a:off x="528638" y="1922463"/>
            <a:ext cx="807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61963" lvl="1" indent="-347663" algn="l">
              <a:spcBef>
                <a:spcPct val="50000"/>
              </a:spcBef>
              <a:buFontTx/>
              <a:buChar char="•"/>
            </a:pPr>
            <a:r>
              <a:rPr lang="en-US" sz="2400">
                <a:solidFill>
                  <a:srgbClr val="FFFF99"/>
                </a:solidFill>
              </a:rPr>
              <a:t>To describe a significant experience in your life.</a:t>
            </a:r>
            <a:endParaRPr lang="en-US" sz="2400" b="1">
              <a:solidFill>
                <a:srgbClr val="FFFF99"/>
              </a:solidFill>
            </a:endParaRPr>
          </a:p>
        </p:txBody>
      </p:sp>
      <p:sp>
        <p:nvSpPr>
          <p:cNvPr id="192522" name="Text Box 10"/>
          <p:cNvSpPr txBox="1">
            <a:spLocks noChangeArrowheads="1"/>
          </p:cNvSpPr>
          <p:nvPr/>
        </p:nvSpPr>
        <p:spPr bwMode="auto">
          <a:xfrm>
            <a:off x="528638" y="3019425"/>
            <a:ext cx="8083550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61963" lvl="1" indent="-347663" algn="l">
              <a:spcBef>
                <a:spcPct val="50000"/>
              </a:spcBef>
              <a:buFontTx/>
              <a:buChar char="•"/>
            </a:pPr>
            <a:r>
              <a:rPr lang="en-US" sz="2400">
                <a:solidFill>
                  <a:srgbClr val="FFFF99"/>
                </a:solidFill>
              </a:rPr>
              <a:t>Consider what background information your readers will need.</a:t>
            </a:r>
          </a:p>
        </p:txBody>
      </p:sp>
      <p:sp>
        <p:nvSpPr>
          <p:cNvPr id="192523" name="Text Box 11"/>
          <p:cNvSpPr txBox="1">
            <a:spLocks noChangeArrowheads="1"/>
          </p:cNvSpPr>
          <p:nvPr/>
        </p:nvSpPr>
        <p:spPr bwMode="auto">
          <a:xfrm>
            <a:off x="528638" y="2465388"/>
            <a:ext cx="7791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400" b="1">
                <a:solidFill>
                  <a:srgbClr val="FF9900"/>
                </a:solidFill>
              </a:rPr>
              <a:t>Audience</a:t>
            </a:r>
          </a:p>
        </p:txBody>
      </p:sp>
      <p:sp>
        <p:nvSpPr>
          <p:cNvPr id="192528" name="Text Box 16"/>
          <p:cNvSpPr txBox="1">
            <a:spLocks noChangeArrowheads="1"/>
          </p:cNvSpPr>
          <p:nvPr/>
        </p:nvSpPr>
        <p:spPr bwMode="auto">
          <a:xfrm>
            <a:off x="528638" y="3927475"/>
            <a:ext cx="3756025" cy="11874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61963" lvl="1" indent="-347663" algn="l">
              <a:spcBef>
                <a:spcPct val="50000"/>
              </a:spcBef>
              <a:buFontTx/>
              <a:buChar char="•"/>
            </a:pPr>
            <a:r>
              <a:rPr lang="en-US" sz="2400">
                <a:solidFill>
                  <a:srgbClr val="FFFF99"/>
                </a:solidFill>
              </a:rPr>
              <a:t>Introduce yourself as you were before the experience. </a:t>
            </a:r>
          </a:p>
        </p:txBody>
      </p:sp>
      <p:sp>
        <p:nvSpPr>
          <p:cNvPr id="192529" name="Text Box 17"/>
          <p:cNvSpPr txBox="1">
            <a:spLocks noChangeArrowheads="1"/>
          </p:cNvSpPr>
          <p:nvPr/>
        </p:nvSpPr>
        <p:spPr bwMode="auto">
          <a:xfrm>
            <a:off x="4473575" y="4064000"/>
            <a:ext cx="4137025" cy="100647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000" dirty="0">
                <a:solidFill>
                  <a:srgbClr val="003300"/>
                </a:solidFill>
              </a:rPr>
              <a:t>I wasn’t </a:t>
            </a:r>
            <a:r>
              <a:rPr lang="en-US" sz="2000" dirty="0" smtClean="0">
                <a:solidFill>
                  <a:srgbClr val="003300"/>
                </a:solidFill>
              </a:rPr>
              <a:t>the adventurous type, and I’d always been a little scared of heights.</a:t>
            </a:r>
            <a:endParaRPr lang="en-US" sz="2000" dirty="0">
              <a:solidFill>
                <a:srgbClr val="003300"/>
              </a:solidFill>
            </a:endParaRPr>
          </a:p>
        </p:txBody>
      </p:sp>
      <p:sp>
        <p:nvSpPr>
          <p:cNvPr id="192531" name="Text Box 19"/>
          <p:cNvSpPr txBox="1">
            <a:spLocks noChangeArrowheads="1"/>
          </p:cNvSpPr>
          <p:nvPr/>
        </p:nvSpPr>
        <p:spPr bwMode="auto">
          <a:xfrm>
            <a:off x="6553200" y="5662613"/>
            <a:ext cx="2057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solidFill>
                  <a:srgbClr val="FFFF99"/>
                </a:solidFill>
              </a:rPr>
              <a:t>[End of Section]</a:t>
            </a:r>
          </a:p>
        </p:txBody>
      </p:sp>
      <p:pic>
        <p:nvPicPr>
          <p:cNvPr id="192533" name="Picture 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03450" y="1600200"/>
            <a:ext cx="133350" cy="88900"/>
          </a:xfrm>
          <a:prstGeom prst="rect">
            <a:avLst/>
          </a:prstGeom>
          <a:noFill/>
        </p:spPr>
      </p:pic>
      <p:pic>
        <p:nvPicPr>
          <p:cNvPr id="192534" name="Picture 2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43925" y="2184400"/>
            <a:ext cx="133350" cy="88900"/>
          </a:xfrm>
          <a:prstGeom prst="rect">
            <a:avLst/>
          </a:prstGeom>
          <a:noFill/>
        </p:spPr>
      </p:pic>
      <p:pic>
        <p:nvPicPr>
          <p:cNvPr id="192535" name="Picture 2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35213" y="2730500"/>
            <a:ext cx="133350" cy="88900"/>
          </a:xfrm>
          <a:prstGeom prst="rect">
            <a:avLst/>
          </a:prstGeom>
          <a:noFill/>
        </p:spPr>
      </p:pic>
      <p:pic>
        <p:nvPicPr>
          <p:cNvPr id="192536" name="Picture 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84625" y="3644900"/>
            <a:ext cx="133350" cy="88900"/>
          </a:xfrm>
          <a:prstGeom prst="rect">
            <a:avLst/>
          </a:prstGeom>
          <a:noFill/>
        </p:spPr>
      </p:pic>
      <p:pic>
        <p:nvPicPr>
          <p:cNvPr id="192537" name="Picture 2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27438" y="4884738"/>
            <a:ext cx="133350" cy="88900"/>
          </a:xfrm>
          <a:prstGeom prst="rect">
            <a:avLst/>
          </a:prstGeom>
          <a:noFill/>
        </p:spPr>
      </p:pic>
      <p:sp>
        <p:nvSpPr>
          <p:cNvPr id="192539" name="Rectangle 27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Writing an Autobiographical Narrative</a:t>
            </a:r>
            <a:r>
              <a:rPr lang="en-US" sz="2000" b="0"/>
              <a:t/>
            </a:r>
            <a:br>
              <a:rPr lang="en-US" sz="2000" b="0"/>
            </a:br>
            <a:r>
              <a:rPr lang="en-US" sz="2000" b="0"/>
              <a:t>Prewriting: Consider Purpose and Audience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2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92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92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925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92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2519" grpId="0" autoUpdateAnimBg="0"/>
      <p:bldP spid="192522" grpId="0" autoUpdateAnimBg="0"/>
      <p:bldP spid="192523" grpId="0" autoUpdateAnimBg="0"/>
      <p:bldP spid="192528" grpId="0" build="p" autoUpdateAnimBg="0"/>
      <p:bldP spid="192529" grpId="0" animBg="1" autoUpdateAnimBg="0"/>
      <p:bldP spid="19253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947" name="Text Box 3"/>
          <p:cNvSpPr txBox="1">
            <a:spLocks noChangeArrowheads="1"/>
          </p:cNvSpPr>
          <p:nvPr/>
        </p:nvSpPr>
        <p:spPr bwMode="auto">
          <a:xfrm>
            <a:off x="528638" y="1373188"/>
            <a:ext cx="831056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400" b="1">
                <a:solidFill>
                  <a:srgbClr val="FFFF99"/>
                </a:solidFill>
              </a:rPr>
              <a:t>Focus</a:t>
            </a:r>
            <a:r>
              <a:rPr lang="en-US" sz="2400">
                <a:solidFill>
                  <a:srgbClr val="FFFF99"/>
                </a:solidFill>
              </a:rPr>
              <a:t> on the </a:t>
            </a:r>
            <a:r>
              <a:rPr lang="en-US" sz="2400" b="1">
                <a:solidFill>
                  <a:srgbClr val="FFFF99"/>
                </a:solidFill>
              </a:rPr>
              <a:t>sequence of events</a:t>
            </a:r>
            <a:r>
              <a:rPr lang="en-US" sz="2400">
                <a:solidFill>
                  <a:srgbClr val="FFFF99"/>
                </a:solidFill>
              </a:rPr>
              <a:t> central to your narrative, and list them in a rough outline.</a:t>
            </a:r>
            <a:endParaRPr lang="en-US" sz="2000">
              <a:solidFill>
                <a:srgbClr val="FFFF99"/>
              </a:solidFill>
            </a:endParaRPr>
          </a:p>
        </p:txBody>
      </p:sp>
      <p:graphicFrame>
        <p:nvGraphicFramePr>
          <p:cNvPr id="339004" name="Group 60"/>
          <p:cNvGraphicFramePr>
            <a:graphicFrameLocks noGrp="1"/>
          </p:cNvGraphicFramePr>
          <p:nvPr/>
        </p:nvGraphicFramePr>
        <p:xfrm>
          <a:off x="533400" y="2508250"/>
          <a:ext cx="8077200" cy="3291840"/>
        </p:xfrm>
        <a:graphic>
          <a:graphicData uri="http://schemas.openxmlformats.org/drawingml/2006/table">
            <a:tbl>
              <a:tblPr/>
              <a:tblGrid>
                <a:gridCol w="8077200"/>
              </a:tblGrid>
              <a:tr h="152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Verdana" pitchFamily="34" charset="0"/>
                        </a:rPr>
                        <a:t>Events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99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33"/>
                    </a:solidFill>
                  </a:tcPr>
                </a:tc>
              </a:tr>
              <a:tr h="160338">
                <a:tc>
                  <a:txBody>
                    <a:bodyPr/>
                    <a:lstStyle/>
                    <a:p>
                      <a:pPr marL="347663" marR="0" lvl="0" indent="-3476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Verdana" pitchFamily="34" charset="0"/>
                        </a:rPr>
                        <a:t>1. In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Verdana" pitchFamily="34" charset="0"/>
                        </a:rPr>
                        <a:t>Panachi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Verdana" pitchFamily="34" charset="0"/>
                        </a:rPr>
                        <a:t> I saw people hang gliding off the cliffs. I decided to try it.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347663" marR="0" lvl="0" indent="-3476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Verdana" pitchFamily="34" charset="0"/>
                        </a:rPr>
                        <a:t>2. My mom and I met with the instructor, who said that tandem flights were great for beginners.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347663" marR="0" lvl="0" indent="-3476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Verdana" pitchFamily="34" charset="0"/>
                        </a:rPr>
                        <a:t>3. The instructor and I strapped onto a glider, and we jumped off the cliff.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153988">
                <a:tc>
                  <a:txBody>
                    <a:bodyPr/>
                    <a:lstStyle/>
                    <a:p>
                      <a:pPr marL="347663" marR="0" lvl="0" indent="-3476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Verdana" pitchFamily="34" charset="0"/>
                        </a:rPr>
                        <a:t>4. We soared over the valley below.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347663" marR="0" lvl="0" indent="-3476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Verdana" pitchFamily="34" charset="0"/>
                        </a:rPr>
                        <a:t>5. Since then I’ve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Verdana" pitchFamily="34" charset="0"/>
                        </a:rPr>
                        <a:t>paraglided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Verdana" pitchFamily="34" charset="0"/>
                        </a:rPr>
                        <a:t> three times, once solo.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  <p:pic>
        <p:nvPicPr>
          <p:cNvPr id="339015" name="Picture 7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50125" y="1989138"/>
            <a:ext cx="133350" cy="88900"/>
          </a:xfrm>
          <a:prstGeom prst="rect">
            <a:avLst/>
          </a:prstGeom>
          <a:noFill/>
        </p:spPr>
      </p:pic>
      <p:sp>
        <p:nvSpPr>
          <p:cNvPr id="339017" name="Rectangle 7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Writing an Autobiographical Narrative</a:t>
            </a:r>
            <a:r>
              <a:rPr lang="en-US" sz="2000" b="0"/>
              <a:t/>
            </a:r>
            <a:br>
              <a:rPr lang="en-US" sz="2000" b="0"/>
            </a:br>
            <a:r>
              <a:rPr lang="en-US" sz="2000" b="0"/>
              <a:t>Prewriting: Gather Details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39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350" name="Text Box 6"/>
          <p:cNvSpPr txBox="1">
            <a:spLocks noChangeArrowheads="1"/>
          </p:cNvSpPr>
          <p:nvPr/>
        </p:nvSpPr>
        <p:spPr bwMode="auto">
          <a:xfrm>
            <a:off x="528638" y="1370013"/>
            <a:ext cx="80819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400">
                <a:solidFill>
                  <a:srgbClr val="FFFF99"/>
                </a:solidFill>
              </a:rPr>
              <a:t>Note details about people and </a:t>
            </a:r>
            <a:r>
              <a:rPr lang="en-US" sz="2400" b="1">
                <a:solidFill>
                  <a:srgbClr val="FFFF99"/>
                </a:solidFill>
              </a:rPr>
              <a:t>specific places. </a:t>
            </a:r>
          </a:p>
        </p:txBody>
      </p:sp>
      <p:sp>
        <p:nvSpPr>
          <p:cNvPr id="313354" name="Text Box 10"/>
          <p:cNvSpPr txBox="1">
            <a:spLocks noChangeArrowheads="1"/>
          </p:cNvSpPr>
          <p:nvPr/>
        </p:nvSpPr>
        <p:spPr bwMode="auto">
          <a:xfrm>
            <a:off x="528638" y="1924050"/>
            <a:ext cx="80772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61963" lvl="1" indent="-347663" algn="l">
              <a:spcBef>
                <a:spcPct val="50000"/>
              </a:spcBef>
              <a:buFontTx/>
              <a:buChar char="•"/>
            </a:pPr>
            <a:r>
              <a:rPr lang="en-US" sz="2400">
                <a:solidFill>
                  <a:srgbClr val="FFFF99"/>
                </a:solidFill>
              </a:rPr>
              <a:t>factual details (names, dates, numbers)</a:t>
            </a:r>
          </a:p>
        </p:txBody>
      </p:sp>
      <p:sp>
        <p:nvSpPr>
          <p:cNvPr id="313356" name="Text Box 12"/>
          <p:cNvSpPr txBox="1">
            <a:spLocks noChangeArrowheads="1"/>
          </p:cNvSpPr>
          <p:nvPr/>
        </p:nvSpPr>
        <p:spPr bwMode="auto">
          <a:xfrm>
            <a:off x="528638" y="3062288"/>
            <a:ext cx="8077200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61963" lvl="1" indent="-347663" algn="l">
              <a:spcBef>
                <a:spcPct val="50000"/>
              </a:spcBef>
              <a:buFontTx/>
              <a:buChar char="•"/>
            </a:pPr>
            <a:r>
              <a:rPr lang="en-US" sz="2400">
                <a:solidFill>
                  <a:srgbClr val="FFFF99"/>
                </a:solidFill>
              </a:rPr>
              <a:t>sensory details (touch, smell, hearing, sight, taste)</a:t>
            </a:r>
          </a:p>
        </p:txBody>
      </p:sp>
      <p:sp>
        <p:nvSpPr>
          <p:cNvPr id="313357" name="Text Box 13"/>
          <p:cNvSpPr txBox="1">
            <a:spLocks noChangeArrowheads="1"/>
          </p:cNvSpPr>
          <p:nvPr/>
        </p:nvSpPr>
        <p:spPr bwMode="auto">
          <a:xfrm>
            <a:off x="528638" y="4575175"/>
            <a:ext cx="80772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61963" lvl="1" indent="-347663" algn="l">
              <a:spcBef>
                <a:spcPct val="50000"/>
              </a:spcBef>
              <a:buFontTx/>
              <a:buChar char="•"/>
            </a:pPr>
            <a:r>
              <a:rPr lang="en-US" sz="2400">
                <a:solidFill>
                  <a:srgbClr val="FFFF99"/>
                </a:solidFill>
              </a:rPr>
              <a:t>appearances, gestures, actions, and dialogue</a:t>
            </a:r>
          </a:p>
        </p:txBody>
      </p:sp>
      <p:sp>
        <p:nvSpPr>
          <p:cNvPr id="313359" name="Text Box 15"/>
          <p:cNvSpPr txBox="1">
            <a:spLocks noChangeArrowheads="1"/>
          </p:cNvSpPr>
          <p:nvPr/>
        </p:nvSpPr>
        <p:spPr bwMode="auto">
          <a:xfrm>
            <a:off x="528638" y="2435225"/>
            <a:ext cx="7785100" cy="39687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000" dirty="0" smtClean="0">
                <a:solidFill>
                  <a:srgbClr val="003300"/>
                </a:solidFill>
              </a:rPr>
              <a:t>paragliding </a:t>
            </a:r>
            <a:r>
              <a:rPr lang="en-US" sz="2000" dirty="0">
                <a:solidFill>
                  <a:srgbClr val="003300"/>
                </a:solidFill>
              </a:rPr>
              <a:t>training center </a:t>
            </a:r>
            <a:r>
              <a:rPr lang="en-US" sz="2000" dirty="0" smtClean="0">
                <a:solidFill>
                  <a:srgbClr val="003300"/>
                </a:solidFill>
              </a:rPr>
              <a:t>in </a:t>
            </a:r>
            <a:r>
              <a:rPr lang="en-US" sz="2000" dirty="0" err="1" smtClean="0">
                <a:solidFill>
                  <a:srgbClr val="003300"/>
                </a:solidFill>
              </a:rPr>
              <a:t>Panachi</a:t>
            </a:r>
            <a:r>
              <a:rPr lang="en-US" sz="2000" dirty="0" smtClean="0">
                <a:solidFill>
                  <a:srgbClr val="003300"/>
                </a:solidFill>
              </a:rPr>
              <a:t>, </a:t>
            </a:r>
            <a:r>
              <a:rPr lang="en-US" sz="2000" dirty="0">
                <a:solidFill>
                  <a:srgbClr val="003300"/>
                </a:solidFill>
              </a:rPr>
              <a:t>July </a:t>
            </a:r>
            <a:r>
              <a:rPr lang="en-US" sz="2000" dirty="0" smtClean="0">
                <a:solidFill>
                  <a:srgbClr val="003300"/>
                </a:solidFill>
              </a:rPr>
              <a:t>2011</a:t>
            </a:r>
            <a:r>
              <a:rPr lang="en-US" sz="2000" dirty="0">
                <a:solidFill>
                  <a:srgbClr val="003300"/>
                </a:solidFill>
              </a:rPr>
              <a:t>	</a:t>
            </a:r>
          </a:p>
        </p:txBody>
      </p:sp>
      <p:sp>
        <p:nvSpPr>
          <p:cNvPr id="313360" name="Text Box 16"/>
          <p:cNvSpPr txBox="1">
            <a:spLocks noChangeArrowheads="1"/>
          </p:cNvSpPr>
          <p:nvPr/>
        </p:nvSpPr>
        <p:spPr bwMode="auto">
          <a:xfrm>
            <a:off x="528638" y="3938588"/>
            <a:ext cx="7785100" cy="39687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000" dirty="0">
                <a:solidFill>
                  <a:srgbClr val="003300"/>
                </a:solidFill>
              </a:rPr>
              <a:t>wind whipping my hair, taste of blood where I bit my lip</a:t>
            </a:r>
          </a:p>
        </p:txBody>
      </p:sp>
      <p:sp>
        <p:nvSpPr>
          <p:cNvPr id="313361" name="Text Box 17"/>
          <p:cNvSpPr txBox="1">
            <a:spLocks noChangeArrowheads="1"/>
          </p:cNvSpPr>
          <p:nvPr/>
        </p:nvSpPr>
        <p:spPr bwMode="auto">
          <a:xfrm>
            <a:off x="533400" y="5106988"/>
            <a:ext cx="7785100" cy="707886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000" dirty="0" smtClean="0">
                <a:solidFill>
                  <a:srgbClr val="003300"/>
                </a:solidFill>
              </a:rPr>
              <a:t>Pedro the Instructor—my </a:t>
            </a:r>
            <a:r>
              <a:rPr lang="en-US" sz="2000" dirty="0">
                <a:solidFill>
                  <a:srgbClr val="003300"/>
                </a:solidFill>
              </a:rPr>
              <a:t>parents’ age, tan, </a:t>
            </a:r>
            <a:r>
              <a:rPr lang="en-US" sz="2000" dirty="0" smtClean="0">
                <a:solidFill>
                  <a:srgbClr val="003300"/>
                </a:solidFill>
              </a:rPr>
              <a:t>reassuring </a:t>
            </a:r>
            <a:r>
              <a:rPr lang="en-US" sz="2000" dirty="0">
                <a:solidFill>
                  <a:srgbClr val="003300"/>
                </a:solidFill>
              </a:rPr>
              <a:t>grin—"Don’t worry, I haven’t lost a student yet!"</a:t>
            </a:r>
          </a:p>
        </p:txBody>
      </p:sp>
      <p:pic>
        <p:nvPicPr>
          <p:cNvPr id="313362" name="Picture 1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04188" y="1631950"/>
            <a:ext cx="133350" cy="88900"/>
          </a:xfrm>
          <a:prstGeom prst="rect">
            <a:avLst/>
          </a:prstGeom>
          <a:noFill/>
        </p:spPr>
      </p:pic>
      <p:pic>
        <p:nvPicPr>
          <p:cNvPr id="313363" name="Picture 1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77250" y="2730500"/>
            <a:ext cx="133350" cy="88900"/>
          </a:xfrm>
          <a:prstGeom prst="rect">
            <a:avLst/>
          </a:prstGeom>
          <a:noFill/>
        </p:spPr>
      </p:pic>
      <p:pic>
        <p:nvPicPr>
          <p:cNvPr id="313364" name="Picture 2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55025" y="4254500"/>
            <a:ext cx="133350" cy="88900"/>
          </a:xfrm>
          <a:prstGeom prst="rect">
            <a:avLst/>
          </a:prstGeom>
          <a:noFill/>
        </p:spPr>
      </p:pic>
      <p:sp>
        <p:nvSpPr>
          <p:cNvPr id="313365" name="Rectangle 2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Writing an Autobiographical Narrative</a:t>
            </a:r>
            <a:r>
              <a:rPr lang="en-US" sz="2000" b="0"/>
              <a:t/>
            </a:r>
            <a:br>
              <a:rPr lang="en-US" sz="2000" b="0"/>
            </a:br>
            <a:r>
              <a:rPr lang="en-US" sz="2000" b="0"/>
              <a:t>Prewriting: Gather Details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3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13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13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13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13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313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3354" grpId="0" autoUpdateAnimBg="0"/>
      <p:bldP spid="313356" grpId="0" autoUpdateAnimBg="0"/>
      <p:bldP spid="313357" grpId="0" autoUpdateAnimBg="0"/>
      <p:bldP spid="313359" grpId="0" animBg="1" autoUpdateAnimBg="0"/>
      <p:bldP spid="313360" grpId="0" animBg="1" autoUpdateAnimBg="0"/>
      <p:bldP spid="313361" grpId="0" animBg="1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995" name="Text Box 3"/>
          <p:cNvSpPr txBox="1">
            <a:spLocks noChangeArrowheads="1"/>
          </p:cNvSpPr>
          <p:nvPr/>
        </p:nvSpPr>
        <p:spPr bwMode="auto">
          <a:xfrm>
            <a:off x="528638" y="1371600"/>
            <a:ext cx="80819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400">
                <a:solidFill>
                  <a:srgbClr val="FFFF99"/>
                </a:solidFill>
              </a:rPr>
              <a:t>As you list details, jot down</a:t>
            </a:r>
            <a:endParaRPr lang="en-US" sz="2000">
              <a:solidFill>
                <a:srgbClr val="FFFF99"/>
              </a:solidFill>
            </a:endParaRPr>
          </a:p>
        </p:txBody>
      </p:sp>
      <p:sp>
        <p:nvSpPr>
          <p:cNvPr id="340997" name="Text Box 5"/>
          <p:cNvSpPr txBox="1">
            <a:spLocks noChangeArrowheads="1"/>
          </p:cNvSpPr>
          <p:nvPr/>
        </p:nvSpPr>
        <p:spPr bwMode="auto">
          <a:xfrm>
            <a:off x="528638" y="1916113"/>
            <a:ext cx="8083550" cy="11874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61963" lvl="1" indent="-347663" algn="l">
              <a:spcBef>
                <a:spcPct val="50000"/>
              </a:spcBef>
              <a:buFontTx/>
              <a:buChar char="•"/>
            </a:pPr>
            <a:r>
              <a:rPr lang="en-US" sz="2400">
                <a:solidFill>
                  <a:srgbClr val="FFFF99"/>
                </a:solidFill>
              </a:rPr>
              <a:t>figurative language (</a:t>
            </a:r>
            <a:r>
              <a:rPr lang="en-US" sz="2400" b="1">
                <a:solidFill>
                  <a:srgbClr val="FFFF99"/>
                </a:solidFill>
              </a:rPr>
              <a:t>similes, metaphors,</a:t>
            </a:r>
            <a:r>
              <a:rPr lang="en-US" sz="2400">
                <a:solidFill>
                  <a:srgbClr val="FFFF99"/>
                </a:solidFill>
              </a:rPr>
              <a:t> or </a:t>
            </a:r>
            <a:r>
              <a:rPr lang="en-US" sz="2400" b="1">
                <a:solidFill>
                  <a:srgbClr val="FFFF99"/>
                </a:solidFill>
              </a:rPr>
              <a:t>personification</a:t>
            </a:r>
            <a:r>
              <a:rPr lang="en-US" sz="2400">
                <a:solidFill>
                  <a:srgbClr val="FFFF99"/>
                </a:solidFill>
              </a:rPr>
              <a:t>) that describe your experience and create effective images</a:t>
            </a:r>
          </a:p>
        </p:txBody>
      </p:sp>
      <p:sp>
        <p:nvSpPr>
          <p:cNvPr id="340998" name="Text Box 6"/>
          <p:cNvSpPr txBox="1">
            <a:spLocks noChangeArrowheads="1"/>
          </p:cNvSpPr>
          <p:nvPr/>
        </p:nvSpPr>
        <p:spPr bwMode="auto">
          <a:xfrm>
            <a:off x="528638" y="3178175"/>
            <a:ext cx="3883025" cy="70167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000" dirty="0">
                <a:solidFill>
                  <a:srgbClr val="003300"/>
                </a:solidFill>
              </a:rPr>
              <a:t>the gliders soared like bright prehistoric birds</a:t>
            </a:r>
          </a:p>
        </p:txBody>
      </p:sp>
      <p:sp>
        <p:nvSpPr>
          <p:cNvPr id="340999" name="Text Box 7"/>
          <p:cNvSpPr txBox="1">
            <a:spLocks noChangeArrowheads="1"/>
          </p:cNvSpPr>
          <p:nvPr/>
        </p:nvSpPr>
        <p:spPr bwMode="auto">
          <a:xfrm>
            <a:off x="528638" y="4032250"/>
            <a:ext cx="3883025" cy="11874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61963" lvl="1" indent="-347663" algn="l">
              <a:spcBef>
                <a:spcPct val="50000"/>
              </a:spcBef>
              <a:buFontTx/>
              <a:buChar char="•"/>
            </a:pPr>
            <a:r>
              <a:rPr lang="en-US" sz="2400">
                <a:solidFill>
                  <a:srgbClr val="FFFF99"/>
                </a:solidFill>
              </a:rPr>
              <a:t>precise action verbs to note events and actions</a:t>
            </a:r>
          </a:p>
        </p:txBody>
      </p:sp>
      <p:sp>
        <p:nvSpPr>
          <p:cNvPr id="341000" name="Text Box 8"/>
          <p:cNvSpPr txBox="1">
            <a:spLocks noChangeArrowheads="1"/>
          </p:cNvSpPr>
          <p:nvPr/>
        </p:nvSpPr>
        <p:spPr bwMode="auto">
          <a:xfrm>
            <a:off x="533400" y="5240338"/>
            <a:ext cx="3878263" cy="70167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000" dirty="0">
                <a:solidFill>
                  <a:srgbClr val="003300"/>
                </a:solidFill>
              </a:rPr>
              <a:t>soared, dipped, hovered, shrieked</a:t>
            </a:r>
          </a:p>
        </p:txBody>
      </p:sp>
      <p:pic>
        <p:nvPicPr>
          <p:cNvPr id="341004" name="Picture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10150" y="1630363"/>
            <a:ext cx="133350" cy="88900"/>
          </a:xfrm>
          <a:prstGeom prst="rect">
            <a:avLst/>
          </a:prstGeom>
          <a:noFill/>
        </p:spPr>
      </p:pic>
      <p:pic>
        <p:nvPicPr>
          <p:cNvPr id="341005" name="Picture 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11675" y="3748088"/>
            <a:ext cx="133350" cy="88900"/>
          </a:xfrm>
          <a:prstGeom prst="rect">
            <a:avLst/>
          </a:prstGeom>
          <a:noFill/>
        </p:spPr>
      </p:pic>
      <p:sp>
        <p:nvSpPr>
          <p:cNvPr id="341007" name="Rectangle 1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Writing an Autobiographical Narrative</a:t>
            </a:r>
            <a:r>
              <a:rPr lang="en-US" sz="2000" b="0"/>
              <a:t/>
            </a:r>
            <a:br>
              <a:rPr lang="en-US" sz="2000" b="0"/>
            </a:br>
            <a:r>
              <a:rPr lang="en-US" sz="2000" b="0"/>
              <a:t>Prewriting: Gather Details</a:t>
            </a:r>
          </a:p>
        </p:txBody>
      </p:sp>
      <p:pic>
        <p:nvPicPr>
          <p:cNvPr id="341010" name="Picture 1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00600" y="3352800"/>
            <a:ext cx="3352800" cy="241788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0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40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409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410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0997" grpId="0" autoUpdateAnimBg="0"/>
      <p:bldP spid="340998" grpId="0" animBg="1" autoUpdateAnimBg="0"/>
      <p:bldP spid="340999" grpId="0" autoUpdateAnimBg="0"/>
      <p:bldP spid="341000" grpId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42" name="Text Box 2"/>
          <p:cNvSpPr txBox="1">
            <a:spLocks noChangeArrowheads="1"/>
          </p:cNvSpPr>
          <p:nvPr/>
        </p:nvSpPr>
        <p:spPr bwMode="auto">
          <a:xfrm>
            <a:off x="533400" y="1371600"/>
            <a:ext cx="8382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400">
                <a:solidFill>
                  <a:srgbClr val="FFFF99"/>
                </a:solidFill>
              </a:rPr>
              <a:t>Make some notes about your thoughts and feelings at each point.</a:t>
            </a:r>
          </a:p>
        </p:txBody>
      </p:sp>
      <p:sp>
        <p:nvSpPr>
          <p:cNvPr id="317447" name="Text Box 7"/>
          <p:cNvSpPr txBox="1">
            <a:spLocks noChangeArrowheads="1"/>
          </p:cNvSpPr>
          <p:nvPr/>
        </p:nvSpPr>
        <p:spPr bwMode="auto">
          <a:xfrm>
            <a:off x="533400" y="2278063"/>
            <a:ext cx="8077200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61963" lvl="1" indent="-347663" algn="l">
              <a:spcBef>
                <a:spcPct val="50000"/>
              </a:spcBef>
              <a:buFontTx/>
              <a:buChar char="•"/>
            </a:pPr>
            <a:r>
              <a:rPr lang="en-US" sz="2400">
                <a:solidFill>
                  <a:srgbClr val="FFFF99"/>
                </a:solidFill>
              </a:rPr>
              <a:t>Consider showing thoughts and feelings through interior monologue. </a:t>
            </a:r>
          </a:p>
        </p:txBody>
      </p:sp>
      <p:sp>
        <p:nvSpPr>
          <p:cNvPr id="317450" name="Text Box 10"/>
          <p:cNvSpPr txBox="1">
            <a:spLocks noChangeArrowheads="1"/>
          </p:cNvSpPr>
          <p:nvPr/>
        </p:nvSpPr>
        <p:spPr bwMode="auto">
          <a:xfrm>
            <a:off x="519113" y="3367088"/>
            <a:ext cx="8091487" cy="70167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000" dirty="0">
                <a:solidFill>
                  <a:srgbClr val="003300"/>
                </a:solidFill>
              </a:rPr>
              <a:t>I was scared, but I couldn’t chicken out with my little brother watching me. I had to be brave.</a:t>
            </a:r>
          </a:p>
        </p:txBody>
      </p:sp>
      <p:sp>
        <p:nvSpPr>
          <p:cNvPr id="317454" name="Text Box 14"/>
          <p:cNvSpPr txBox="1">
            <a:spLocks noChangeArrowheads="1"/>
          </p:cNvSpPr>
          <p:nvPr/>
        </p:nvSpPr>
        <p:spPr bwMode="auto">
          <a:xfrm>
            <a:off x="533400" y="5634038"/>
            <a:ext cx="296227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solidFill>
                  <a:srgbClr val="FFFF99"/>
                </a:solidFill>
                <a:hlinkClick r:id="rId3" action="ppaction://hlinksldjump"/>
              </a:rPr>
              <a:t>Shifting perspective</a:t>
            </a:r>
            <a:endParaRPr lang="en-US">
              <a:solidFill>
                <a:srgbClr val="FFFF99"/>
              </a:solidFill>
            </a:endParaRPr>
          </a:p>
        </p:txBody>
      </p:sp>
      <p:sp>
        <p:nvSpPr>
          <p:cNvPr id="317455" name="Text Box 15"/>
          <p:cNvSpPr txBox="1">
            <a:spLocks noChangeArrowheads="1"/>
          </p:cNvSpPr>
          <p:nvPr/>
        </p:nvSpPr>
        <p:spPr bwMode="auto">
          <a:xfrm>
            <a:off x="6553200" y="5662613"/>
            <a:ext cx="2057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solidFill>
                  <a:srgbClr val="FFFF99"/>
                </a:solidFill>
              </a:rPr>
              <a:t>[End of Section]</a:t>
            </a:r>
          </a:p>
        </p:txBody>
      </p:sp>
      <p:pic>
        <p:nvPicPr>
          <p:cNvPr id="317456" name="Picture 1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5913" y="1958975"/>
            <a:ext cx="133350" cy="88900"/>
          </a:xfrm>
          <a:prstGeom prst="rect">
            <a:avLst/>
          </a:prstGeom>
          <a:noFill/>
        </p:spPr>
      </p:pic>
      <p:pic>
        <p:nvPicPr>
          <p:cNvPr id="317457" name="Picture 1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07050" y="2878138"/>
            <a:ext cx="133350" cy="88900"/>
          </a:xfrm>
          <a:prstGeom prst="rect">
            <a:avLst/>
          </a:prstGeom>
          <a:noFill/>
        </p:spPr>
      </p:pic>
      <p:sp>
        <p:nvSpPr>
          <p:cNvPr id="317458" name="Rectangle 1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Writing an Autobiographical Narrative</a:t>
            </a:r>
            <a:r>
              <a:rPr lang="en-US" sz="2000" b="0"/>
              <a:t/>
            </a:r>
            <a:br>
              <a:rPr lang="en-US" sz="2000" b="0"/>
            </a:br>
            <a:r>
              <a:rPr lang="en-US" sz="2000" b="0"/>
              <a:t>Prewriting: Gather Details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7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17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47" grpId="0" autoUpdateAnimBg="0"/>
      <p:bldP spid="317450" grpId="0" animBg="1" autoUpdateAnimBg="0"/>
      <p:bldP spid="317454" grpId="0"/>
      <p:bldP spid="317455" grpId="0"/>
    </p:bld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FFFF99"/>
      </a:hlink>
      <a:folHlink>
        <a:srgbClr val="CC99FF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6600"/>
        </a:hlink>
        <a:folHlink>
          <a:srgbClr val="00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8134</TotalTime>
  <Words>944</Words>
  <Application>Microsoft PowerPoint</Application>
  <PresentationFormat>On-screen Show (4:3)</PresentationFormat>
  <Paragraphs>126</Paragraphs>
  <Slides>18</Slides>
  <Notes>18</Notes>
  <HiddenSlides>2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Verdana</vt:lpstr>
      <vt:lpstr>Times New Roman</vt:lpstr>
      <vt:lpstr>Default Design</vt:lpstr>
      <vt:lpstr>Writing Workshop Writing an Autobiographical Narrative</vt:lpstr>
      <vt:lpstr>Writing an Autobiographical Narrative</vt:lpstr>
      <vt:lpstr>Writing an Autobiographical Narrative Prewriting: Choose an Experience</vt:lpstr>
      <vt:lpstr>Writing an Autobiographical Narrative Prewriting: Choose an Experience</vt:lpstr>
      <vt:lpstr>Writing an Autobiographical Narrative Prewriting: Consider Purpose and Audience</vt:lpstr>
      <vt:lpstr>Writing an Autobiographical Narrative Prewriting: Gather Details</vt:lpstr>
      <vt:lpstr>Writing an Autobiographical Narrative Prewriting: Gather Details</vt:lpstr>
      <vt:lpstr>Writing an Autobiographical Narrative Prewriting: Gather Details</vt:lpstr>
      <vt:lpstr>Writing an Autobiographical Narrative Prewriting: Gather Details</vt:lpstr>
      <vt:lpstr>Writing an Autobiographical Narrative Prewriting: Reflect on Your Experience</vt:lpstr>
      <vt:lpstr>Writing an Autobiographical Narrative Prewriting: Reflect on Your Experience</vt:lpstr>
      <vt:lpstr>Writing an Autobiographical Narrative Prewriting: Organize Your Details</vt:lpstr>
      <vt:lpstr>Writing an Autobiographical Narrative Prewriting: Organize Your Details</vt:lpstr>
      <vt:lpstr>Writing an Autobiographical Narrative Prewriting: Organize Your Details</vt:lpstr>
      <vt:lpstr>Writing an Autobiographical Narrative Prewriting: Practice and Apply</vt:lpstr>
      <vt:lpstr>The End</vt:lpstr>
      <vt:lpstr>Writing an Autobiographical Narrative Prewriting: Choose an Experience</vt:lpstr>
      <vt:lpstr>Writing an Autobiographical Narrative Prewriting: Gather Details</vt:lpstr>
    </vt:vector>
  </TitlesOfParts>
  <Company>HRTC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Tamesa Williams</dc:creator>
  <cp:lastModifiedBy>Dan Olsen</cp:lastModifiedBy>
  <cp:revision>619</cp:revision>
  <cp:lastPrinted>2004-12-14T19:41:04Z</cp:lastPrinted>
  <dcterms:created xsi:type="dcterms:W3CDTF">2004-09-14T21:43:20Z</dcterms:created>
  <dcterms:modified xsi:type="dcterms:W3CDTF">2011-08-21T18:20:08Z</dcterms:modified>
</cp:coreProperties>
</file>